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3" r:id="rId6"/>
    <p:sldId id="260" r:id="rId7"/>
    <p:sldId id="264" r:id="rId8"/>
    <p:sldId id="265" r:id="rId9"/>
    <p:sldId id="294" r:id="rId10"/>
    <p:sldId id="266" r:id="rId11"/>
    <p:sldId id="271" r:id="rId12"/>
    <p:sldId id="272" r:id="rId13"/>
    <p:sldId id="274" r:id="rId14"/>
    <p:sldId id="273" r:id="rId15"/>
    <p:sldId id="275" r:id="rId16"/>
    <p:sldId id="276" r:id="rId17"/>
    <p:sldId id="277" r:id="rId18"/>
    <p:sldId id="278" r:id="rId19"/>
    <p:sldId id="279" r:id="rId20"/>
    <p:sldId id="280" r:id="rId21"/>
    <p:sldId id="295" r:id="rId22"/>
    <p:sldId id="281" r:id="rId23"/>
    <p:sldId id="282" r:id="rId24"/>
    <p:sldId id="283" r:id="rId25"/>
    <p:sldId id="284" r:id="rId26"/>
    <p:sldId id="285" r:id="rId27"/>
    <p:sldId id="286" r:id="rId28"/>
    <p:sldId id="296" r:id="rId29"/>
    <p:sldId id="297" r:id="rId30"/>
    <p:sldId id="298" r:id="rId31"/>
    <p:sldId id="299" r:id="rId32"/>
    <p:sldId id="261" r:id="rId33"/>
    <p:sldId id="267" r:id="rId34"/>
    <p:sldId id="268" r:id="rId35"/>
    <p:sldId id="300" r:id="rId36"/>
    <p:sldId id="269" r:id="rId37"/>
    <p:sldId id="270" r:id="rId38"/>
    <p:sldId id="287" r:id="rId39"/>
    <p:sldId id="288" r:id="rId40"/>
    <p:sldId id="289" r:id="rId41"/>
    <p:sldId id="290" r:id="rId42"/>
    <p:sldId id="291" r:id="rId43"/>
    <p:sldId id="301" r:id="rId44"/>
    <p:sldId id="302" r:id="rId45"/>
    <p:sldId id="303" r:id="rId46"/>
    <p:sldId id="304" r:id="rId47"/>
    <p:sldId id="305" r:id="rId48"/>
    <p:sldId id="3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D67-BA92-4A18-8DD0-F0CD703AB7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5DBC52-62D9-4E20-86A8-FBC723937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02A0D4-9CAA-4D95-A8DC-E29F25BB8CA3}"/>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C5B95AC8-A965-40E8-8B88-68F9113DA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51994-D5FB-4958-A1B8-62362431F0E3}"/>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50631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E157-7442-4E01-81ED-26F76A66FF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619BEE-0E50-4391-908B-54EA4D76C2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90086-81D7-4804-BC8B-E1457F65CE6F}"/>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A71321AA-5755-409D-A4AE-D2FC59860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38D0D-396B-45CD-950D-2100CD4BE19E}"/>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40285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40CA7-E358-42DF-906B-898A5FCEC4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B1C07-5D0C-422B-8813-D7350957C51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3BEF2-D181-47C2-AABB-9418AF45CA08}"/>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C64283DB-20DC-461E-A081-668977431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C2166-A8D0-4CC0-A023-7E8516234D5A}"/>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536338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BB48-22B5-437C-9A09-8E972D82E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45384C-2DC1-4000-ABE5-7E11E869E1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E2D32-8318-4EBF-A699-64E354806456}"/>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86CF1AD8-C8C4-47BF-9ECD-33C7FC9C9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349B7-E5FF-4C57-B7EB-9BD8B62D16C4}"/>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55399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CD7C-9F79-476D-92D6-5B577A362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A0EDD8-20BE-48EE-9C80-06F7377EFC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EE27E-1057-4418-A946-4078E3BCCE2E}"/>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F9C8D9D4-FE88-4546-A7C0-8D9B28B14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936B8-37B2-4C94-B042-AF01FA427812}"/>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224150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F3A3-986E-4E90-A35C-509BC9E31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E5EC6-B544-48D1-8D51-D44337F051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E0CA9-53E3-4958-846D-2E11E92177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CA3CEB-8ACF-4011-8453-D91A29637CEF}"/>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6" name="Footer Placeholder 5">
            <a:extLst>
              <a:ext uri="{FF2B5EF4-FFF2-40B4-BE49-F238E27FC236}">
                <a16:creationId xmlns:a16="http://schemas.microsoft.com/office/drawing/2014/main" id="{319794D4-E07C-47B5-9D4C-0A26DA9EF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6F53F-3908-4915-9A77-8F6C2C7C0E29}"/>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61582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43DF-91D6-4C48-9BB5-685901B05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FD3BC1-DBCA-478B-8156-702F19603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FA64B8-6911-4629-89BE-476E292E83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895BB0-068E-4B21-9943-3A0ECC4B65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F1B4A7-E6C6-4200-9514-3510A4E3D6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D125D7-60A3-440C-9C64-9F8DB7927AF6}"/>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8" name="Footer Placeholder 7">
            <a:extLst>
              <a:ext uri="{FF2B5EF4-FFF2-40B4-BE49-F238E27FC236}">
                <a16:creationId xmlns:a16="http://schemas.microsoft.com/office/drawing/2014/main" id="{E852CE7D-3748-4C3F-96A7-8B79BEF7A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6C9AD-6603-4856-8E89-5B33DFBEDC69}"/>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89320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8531-77F1-4F64-BC67-D5598C3E5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BAE8F1-5E57-481D-B478-49CF07C5E2C3}"/>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4" name="Footer Placeholder 3">
            <a:extLst>
              <a:ext uri="{FF2B5EF4-FFF2-40B4-BE49-F238E27FC236}">
                <a16:creationId xmlns:a16="http://schemas.microsoft.com/office/drawing/2014/main" id="{1259BD3D-432A-4CC7-AD79-78BFE38799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C6EB44-6AE0-4A90-B221-EBC8502C68C1}"/>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47001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28FAC-7432-4990-818C-F1CCB6C68959}"/>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3" name="Footer Placeholder 2">
            <a:extLst>
              <a:ext uri="{FF2B5EF4-FFF2-40B4-BE49-F238E27FC236}">
                <a16:creationId xmlns:a16="http://schemas.microsoft.com/office/drawing/2014/main" id="{DE407881-C7E1-431B-8133-6B417FE7A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9636C2-2BA8-4CD4-B624-E1F31A22D7CB}"/>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18954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3471-7AC5-4E9F-A350-036D424EF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1C78A3-7BBC-4BA0-848D-E43B0CA8D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92FD8-8FA4-424A-8E6C-08C4C99D7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4A26BE-1908-43DE-9B33-B701F526ED4B}"/>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6" name="Footer Placeholder 5">
            <a:extLst>
              <a:ext uri="{FF2B5EF4-FFF2-40B4-BE49-F238E27FC236}">
                <a16:creationId xmlns:a16="http://schemas.microsoft.com/office/drawing/2014/main" id="{04042274-8989-4187-8411-9A6179697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4832-63F9-4677-806B-08C00DB4D508}"/>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356905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CE2C-9FC2-41D1-99EB-6DDB5C57AD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6D8A0C-3B3E-40F4-8758-DE13ED3EC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0EFFE5-BAB0-4DE4-8562-4A9440F0B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FD0730-53FE-4A35-9BB5-65CDD9353FA3}"/>
              </a:ext>
            </a:extLst>
          </p:cNvPr>
          <p:cNvSpPr>
            <a:spLocks noGrp="1"/>
          </p:cNvSpPr>
          <p:nvPr>
            <p:ph type="dt" sz="half" idx="10"/>
          </p:nvPr>
        </p:nvSpPr>
        <p:spPr/>
        <p:txBody>
          <a:bodyPr/>
          <a:lstStyle/>
          <a:p>
            <a:fld id="{7E5197F0-50BA-46ED-B704-23702634247F}" type="datetimeFigureOut">
              <a:rPr lang="en-US" smtClean="0"/>
              <a:t>12/11/2018</a:t>
            </a:fld>
            <a:endParaRPr lang="en-US"/>
          </a:p>
        </p:txBody>
      </p:sp>
      <p:sp>
        <p:nvSpPr>
          <p:cNvPr id="6" name="Footer Placeholder 5">
            <a:extLst>
              <a:ext uri="{FF2B5EF4-FFF2-40B4-BE49-F238E27FC236}">
                <a16:creationId xmlns:a16="http://schemas.microsoft.com/office/drawing/2014/main" id="{37D94DFC-7B83-495F-9CDD-BC272B70B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BED25-C4E3-4E59-AF54-2EAD243E9EC4}"/>
              </a:ext>
            </a:extLst>
          </p:cNvPr>
          <p:cNvSpPr>
            <a:spLocks noGrp="1"/>
          </p:cNvSpPr>
          <p:nvPr>
            <p:ph type="sldNum" sz="quarter" idx="12"/>
          </p:nvPr>
        </p:nvSpPr>
        <p:spPr/>
        <p:txBody>
          <a:bodyPr/>
          <a:lstStyle/>
          <a:p>
            <a:fld id="{57F505D2-F81C-4067-B2A4-4FAD3AF1F695}" type="slidenum">
              <a:rPr lang="en-US" smtClean="0"/>
              <a:t>‹#›</a:t>
            </a:fld>
            <a:endParaRPr lang="en-US"/>
          </a:p>
        </p:txBody>
      </p:sp>
    </p:spTree>
    <p:extLst>
      <p:ext uri="{BB962C8B-B14F-4D97-AF65-F5344CB8AC3E}">
        <p14:creationId xmlns:p14="http://schemas.microsoft.com/office/powerpoint/2010/main" val="81855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56385-B94A-49FB-8422-37E7B2B53B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94C8B5-8D85-42AB-9BB7-42237A61AE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A4E9C-E9ED-4474-AFBF-EB62A169DA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197F0-50BA-46ED-B704-23702634247F}" type="datetimeFigureOut">
              <a:rPr lang="en-US" smtClean="0"/>
              <a:t>12/11/2018</a:t>
            </a:fld>
            <a:endParaRPr lang="en-US"/>
          </a:p>
        </p:txBody>
      </p:sp>
      <p:sp>
        <p:nvSpPr>
          <p:cNvPr id="5" name="Footer Placeholder 4">
            <a:extLst>
              <a:ext uri="{FF2B5EF4-FFF2-40B4-BE49-F238E27FC236}">
                <a16:creationId xmlns:a16="http://schemas.microsoft.com/office/drawing/2014/main" id="{C9061C24-7C95-4804-8D8B-F065E9E5E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F7D18E-7348-4B24-8A08-7FFED37AD2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505D2-F81C-4067-B2A4-4FAD3AF1F695}" type="slidenum">
              <a:rPr lang="en-US" smtClean="0"/>
              <a:t>‹#›</a:t>
            </a:fld>
            <a:endParaRPr lang="en-US"/>
          </a:p>
        </p:txBody>
      </p:sp>
    </p:spTree>
    <p:extLst>
      <p:ext uri="{BB962C8B-B14F-4D97-AF65-F5344CB8AC3E}">
        <p14:creationId xmlns:p14="http://schemas.microsoft.com/office/powerpoint/2010/main" val="532555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3000/html/login.html" TargetMode="External"/><Relationship Id="rId2" Type="http://schemas.openxmlformats.org/officeDocument/2006/relationships/hyperlink" Target="http://localhost:3000/html/signup.htm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localhost:3000/html/login.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localhost:3000/html/index.html"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3000/html/view_jam_roo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localhost:3000/html/create_jam_room.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3000/html/view_jam_rooms.html" TargetMode="External"/><Relationship Id="rId2" Type="http://schemas.openxmlformats.org/officeDocument/2006/relationships/hyperlink" Target="http://localhost:3000/html/jam_room.html"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localhost:3000/html/cha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localhost:3000/html/audio.html"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localhost:3000/html/users.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localhost:3000/html/join_jam_room.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localhost:3000/html/profile.html"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3683-86F8-4C2E-9D74-181621F46548}"/>
              </a:ext>
            </a:extLst>
          </p:cNvPr>
          <p:cNvSpPr>
            <a:spLocks noGrp="1"/>
          </p:cNvSpPr>
          <p:nvPr>
            <p:ph type="ctrTitle"/>
          </p:nvPr>
        </p:nvSpPr>
        <p:spPr/>
        <p:txBody>
          <a:bodyPr/>
          <a:lstStyle/>
          <a:p>
            <a:r>
              <a:rPr lang="en-US" dirty="0"/>
              <a:t>Test Plan</a:t>
            </a:r>
          </a:p>
        </p:txBody>
      </p:sp>
      <p:sp>
        <p:nvSpPr>
          <p:cNvPr id="3" name="Subtitle 2">
            <a:extLst>
              <a:ext uri="{FF2B5EF4-FFF2-40B4-BE49-F238E27FC236}">
                <a16:creationId xmlns:a16="http://schemas.microsoft.com/office/drawing/2014/main" id="{267D2E51-4368-45D5-AB5F-841C54D4EE1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4558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Uploading Profile Pictures</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fontScale="77500" lnSpcReduction="20000"/>
          </a:bodyPr>
          <a:lstStyle/>
          <a:p>
            <a:r>
              <a:rPr lang="en-US" dirty="0"/>
              <a:t>Select “Other” from dropdown menu in “Settings tab.</a:t>
            </a:r>
          </a:p>
          <a:p>
            <a:pPr lvl="1"/>
            <a:r>
              <a:rPr lang="en-US" dirty="0"/>
              <a:t>File upload button with “Upload Profile Picture” label and “Upload” button should now appear, and they should disappear after selecting a different option from dropdown menu.</a:t>
            </a:r>
          </a:p>
          <a:p>
            <a:pPr lvl="1"/>
            <a:r>
              <a:rPr lang="en-US" dirty="0"/>
              <a:t>File upload button should bring up File Explorer or similar file upload window</a:t>
            </a:r>
          </a:p>
          <a:p>
            <a:pPr lvl="1"/>
            <a:r>
              <a:rPr lang="en-US" dirty="0"/>
              <a:t>Selecting a file should immediately update the profile picture with the image file.</a:t>
            </a:r>
          </a:p>
          <a:p>
            <a:r>
              <a:rPr lang="en-US" dirty="0"/>
              <a:t>Select “blue-cartoon-</a:t>
            </a:r>
            <a:r>
              <a:rPr lang="en-US" dirty="0" err="1"/>
              <a:t>fish.svg</a:t>
            </a:r>
            <a:r>
              <a:rPr lang="en-US" dirty="0"/>
              <a:t>” file (or other image file), then click “Upload” button.</a:t>
            </a:r>
          </a:p>
          <a:p>
            <a:pPr lvl="1"/>
            <a:r>
              <a:rPr lang="en-US" dirty="0"/>
              <a:t>Page should refresh with selected picture.</a:t>
            </a:r>
          </a:p>
          <a:p>
            <a:pPr lvl="1"/>
            <a:r>
              <a:rPr lang="en-US" dirty="0"/>
              <a:t>The “Select Profile Image” bar in the “Settings” tab should default to “Other”.</a:t>
            </a:r>
          </a:p>
        </p:txBody>
      </p:sp>
      <p:sp>
        <p:nvSpPr>
          <p:cNvPr id="13" name="TextBox 12">
            <a:extLst>
              <a:ext uri="{FF2B5EF4-FFF2-40B4-BE49-F238E27FC236}">
                <a16:creationId xmlns:a16="http://schemas.microsoft.com/office/drawing/2014/main" id="{160E0879-5708-43BA-8811-42120A5810ED}"/>
              </a:ext>
            </a:extLst>
          </p:cNvPr>
          <p:cNvSpPr txBox="1"/>
          <p:nvPr/>
        </p:nvSpPr>
        <p:spPr>
          <a:xfrm>
            <a:off x="7011447" y="504686"/>
            <a:ext cx="4890613" cy="523220"/>
          </a:xfrm>
          <a:prstGeom prst="rect">
            <a:avLst/>
          </a:prstGeom>
          <a:noFill/>
        </p:spPr>
        <p:txBody>
          <a:bodyPr wrap="square" rtlCol="0">
            <a:spAutoFit/>
          </a:bodyPr>
          <a:lstStyle/>
          <a:p>
            <a:r>
              <a:rPr lang="en-US" sz="2800" dirty="0"/>
              <a:t>“Upload Profile Picture” Option</a:t>
            </a:r>
          </a:p>
        </p:txBody>
      </p:sp>
      <p:sp>
        <p:nvSpPr>
          <p:cNvPr id="17" name="TextBox 16">
            <a:extLst>
              <a:ext uri="{FF2B5EF4-FFF2-40B4-BE49-F238E27FC236}">
                <a16:creationId xmlns:a16="http://schemas.microsoft.com/office/drawing/2014/main" id="{20331B25-157D-4288-A37A-B21E8C0BD771}"/>
              </a:ext>
            </a:extLst>
          </p:cNvPr>
          <p:cNvSpPr txBox="1"/>
          <p:nvPr/>
        </p:nvSpPr>
        <p:spPr>
          <a:xfrm>
            <a:off x="7011447" y="3080378"/>
            <a:ext cx="4890613" cy="523220"/>
          </a:xfrm>
          <a:prstGeom prst="rect">
            <a:avLst/>
          </a:prstGeom>
          <a:noFill/>
        </p:spPr>
        <p:txBody>
          <a:bodyPr wrap="square" rtlCol="0">
            <a:spAutoFit/>
          </a:bodyPr>
          <a:lstStyle/>
          <a:p>
            <a:r>
              <a:rPr lang="en-US" sz="2800" dirty="0"/>
              <a:t>After Selecting Image File</a:t>
            </a:r>
          </a:p>
        </p:txBody>
      </p:sp>
      <p:pic>
        <p:nvPicPr>
          <p:cNvPr id="5" name="Picture 4">
            <a:extLst>
              <a:ext uri="{FF2B5EF4-FFF2-40B4-BE49-F238E27FC236}">
                <a16:creationId xmlns:a16="http://schemas.microsoft.com/office/drawing/2014/main" id="{7253E01C-B7FC-4CC1-BF59-8F3C5EE56CF3}"/>
              </a:ext>
            </a:extLst>
          </p:cNvPr>
          <p:cNvPicPr>
            <a:picLocks noChangeAspect="1"/>
          </p:cNvPicPr>
          <p:nvPr/>
        </p:nvPicPr>
        <p:blipFill>
          <a:blip r:embed="rId2"/>
          <a:stretch>
            <a:fillRect/>
          </a:stretch>
        </p:blipFill>
        <p:spPr>
          <a:xfrm>
            <a:off x="7148146" y="1201772"/>
            <a:ext cx="4753914" cy="1247705"/>
          </a:xfrm>
          <a:prstGeom prst="rect">
            <a:avLst/>
          </a:prstGeom>
          <a:ln>
            <a:solidFill>
              <a:srgbClr val="FF0000"/>
            </a:solidFill>
          </a:ln>
        </p:spPr>
      </p:pic>
      <p:pic>
        <p:nvPicPr>
          <p:cNvPr id="6" name="Picture 5">
            <a:extLst>
              <a:ext uri="{FF2B5EF4-FFF2-40B4-BE49-F238E27FC236}">
                <a16:creationId xmlns:a16="http://schemas.microsoft.com/office/drawing/2014/main" id="{56BE0240-04C9-4833-A14C-AA8D1A15E77C}"/>
              </a:ext>
            </a:extLst>
          </p:cNvPr>
          <p:cNvPicPr>
            <a:picLocks noChangeAspect="1"/>
          </p:cNvPicPr>
          <p:nvPr/>
        </p:nvPicPr>
        <p:blipFill>
          <a:blip r:embed="rId3"/>
          <a:stretch>
            <a:fillRect/>
          </a:stretch>
        </p:blipFill>
        <p:spPr>
          <a:xfrm>
            <a:off x="6201480" y="3665997"/>
            <a:ext cx="5700580" cy="1461205"/>
          </a:xfrm>
          <a:prstGeom prst="rect">
            <a:avLst/>
          </a:prstGeom>
          <a:ln>
            <a:solidFill>
              <a:srgbClr val="FF0000"/>
            </a:solidFill>
          </a:ln>
        </p:spPr>
      </p:pic>
    </p:spTree>
    <p:extLst>
      <p:ext uri="{BB962C8B-B14F-4D97-AF65-F5344CB8AC3E}">
        <p14:creationId xmlns:p14="http://schemas.microsoft.com/office/powerpoint/2010/main" val="35523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“Login” button on home page.</a:t>
            </a:r>
          </a:p>
          <a:p>
            <a:pPr lvl="1"/>
            <a:r>
              <a:rPr lang="en-US" dirty="0"/>
              <a:t>Should navigate to </a:t>
            </a:r>
            <a:r>
              <a:rPr lang="en-US" dirty="0">
                <a:hlinkClick r:id="rId2"/>
              </a:rPr>
              <a:t>http://localhost:3000/html/login.html</a:t>
            </a:r>
            <a:endParaRPr lang="en-US" dirty="0"/>
          </a:p>
          <a:p>
            <a:pPr lvl="1"/>
            <a:r>
              <a:rPr lang="en-US" dirty="0"/>
              <a:t>From top to bottom, should see “Login” header, username box with label, password box with label, “Login” button, then “Signup” button</a:t>
            </a:r>
          </a:p>
          <a:p>
            <a:pPr lvl="1"/>
            <a:r>
              <a:rPr lang="en-US" dirty="0"/>
              <a:t>Username box should be empty with “Enter username” placeholder.</a:t>
            </a:r>
          </a:p>
          <a:p>
            <a:pPr lvl="1"/>
            <a:r>
              <a:rPr lang="en-US" dirty="0"/>
              <a:t>Password box should be empty with “Enter password” placeholder.</a:t>
            </a:r>
          </a:p>
        </p:txBody>
      </p:sp>
      <p:pic>
        <p:nvPicPr>
          <p:cNvPr id="4" name="Picture 3">
            <a:extLst>
              <a:ext uri="{FF2B5EF4-FFF2-40B4-BE49-F238E27FC236}">
                <a16:creationId xmlns:a16="http://schemas.microsoft.com/office/drawing/2014/main" id="{D51C5D65-810C-412F-A609-56740BD68C70}"/>
              </a:ext>
            </a:extLst>
          </p:cNvPr>
          <p:cNvPicPr>
            <a:picLocks noChangeAspect="1"/>
          </p:cNvPicPr>
          <p:nvPr/>
        </p:nvPicPr>
        <p:blipFill>
          <a:blip r:embed="rId3"/>
          <a:stretch>
            <a:fillRect/>
          </a:stretch>
        </p:blipFill>
        <p:spPr>
          <a:xfrm>
            <a:off x="5650149" y="1825625"/>
            <a:ext cx="5703651" cy="3059771"/>
          </a:xfrm>
          <a:prstGeom prst="rect">
            <a:avLst/>
          </a:prstGeom>
          <a:ln>
            <a:solidFill>
              <a:srgbClr val="FF0000"/>
            </a:solidFill>
          </a:ln>
        </p:spPr>
      </p:pic>
    </p:spTree>
    <p:extLst>
      <p:ext uri="{BB962C8B-B14F-4D97-AF65-F5344CB8AC3E}">
        <p14:creationId xmlns:p14="http://schemas.microsoft.com/office/powerpoint/2010/main" val="96576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Click username box, then password box, then click away.</a:t>
            </a:r>
          </a:p>
          <a:p>
            <a:pPr lvl="1"/>
            <a:r>
              <a:rPr lang="en-US" dirty="0"/>
              <a:t>Should see username and password boxes turn red with red “Username cannot be empty.” and “Password cannot be empty.” messages respectively</a:t>
            </a:r>
          </a:p>
          <a:p>
            <a:r>
              <a:rPr lang="en-US" dirty="0"/>
              <a:t>Refresh the page then click the “Login” button</a:t>
            </a:r>
          </a:p>
          <a:p>
            <a:pPr lvl="1"/>
            <a:r>
              <a:rPr lang="en-US" dirty="0"/>
              <a:t>Should see red error messages again</a:t>
            </a:r>
          </a:p>
          <a:p>
            <a:r>
              <a:rPr lang="en-US" dirty="0"/>
              <a:t>Validation checks for empty username and password should always occur as user releases keyboard keys, the boxes lose focus, and when the “Login” button is clicked.</a:t>
            </a:r>
          </a:p>
        </p:txBody>
      </p:sp>
      <p:pic>
        <p:nvPicPr>
          <p:cNvPr id="5" name="Picture 4">
            <a:extLst>
              <a:ext uri="{FF2B5EF4-FFF2-40B4-BE49-F238E27FC236}">
                <a16:creationId xmlns:a16="http://schemas.microsoft.com/office/drawing/2014/main" id="{68385DC2-49AC-47C0-AA9B-918232D69047}"/>
              </a:ext>
            </a:extLst>
          </p:cNvPr>
          <p:cNvPicPr>
            <a:picLocks noChangeAspect="1"/>
          </p:cNvPicPr>
          <p:nvPr/>
        </p:nvPicPr>
        <p:blipFill>
          <a:blip r:embed="rId2"/>
          <a:stretch>
            <a:fillRect/>
          </a:stretch>
        </p:blipFill>
        <p:spPr>
          <a:xfrm>
            <a:off x="7908587" y="4149969"/>
            <a:ext cx="3778475" cy="2026994"/>
          </a:xfrm>
          <a:prstGeom prst="rect">
            <a:avLst/>
          </a:prstGeom>
          <a:ln>
            <a:solidFill>
              <a:srgbClr val="FF0000"/>
            </a:solidFill>
          </a:ln>
        </p:spPr>
      </p:pic>
      <p:sp>
        <p:nvSpPr>
          <p:cNvPr id="6" name="TextBox 5">
            <a:extLst>
              <a:ext uri="{FF2B5EF4-FFF2-40B4-BE49-F238E27FC236}">
                <a16:creationId xmlns:a16="http://schemas.microsoft.com/office/drawing/2014/main" id="{6C408BED-6BC2-4B61-895A-E8EDF3F1C71F}"/>
              </a:ext>
            </a:extLst>
          </p:cNvPr>
          <p:cNvSpPr txBox="1"/>
          <p:nvPr/>
        </p:nvSpPr>
        <p:spPr>
          <a:xfrm>
            <a:off x="5421086" y="4640873"/>
            <a:ext cx="2430445" cy="830997"/>
          </a:xfrm>
          <a:prstGeom prst="rect">
            <a:avLst/>
          </a:prstGeom>
          <a:noFill/>
        </p:spPr>
        <p:txBody>
          <a:bodyPr wrap="square" rtlCol="0">
            <a:spAutoFit/>
          </a:bodyPr>
          <a:lstStyle/>
          <a:p>
            <a:r>
              <a:rPr lang="en-US" sz="2400" dirty="0"/>
              <a:t>Empty Username and Password</a:t>
            </a:r>
          </a:p>
        </p:txBody>
      </p:sp>
      <p:pic>
        <p:nvPicPr>
          <p:cNvPr id="8" name="Picture 7">
            <a:extLst>
              <a:ext uri="{FF2B5EF4-FFF2-40B4-BE49-F238E27FC236}">
                <a16:creationId xmlns:a16="http://schemas.microsoft.com/office/drawing/2014/main" id="{0BDF4FBF-B714-4EAF-A179-CE816ECB81C8}"/>
              </a:ext>
            </a:extLst>
          </p:cNvPr>
          <p:cNvPicPr>
            <a:picLocks noChangeAspect="1"/>
          </p:cNvPicPr>
          <p:nvPr/>
        </p:nvPicPr>
        <p:blipFill>
          <a:blip r:embed="rId3"/>
          <a:stretch>
            <a:fillRect/>
          </a:stretch>
        </p:blipFill>
        <p:spPr>
          <a:xfrm>
            <a:off x="7323992" y="1448671"/>
            <a:ext cx="4357369" cy="2337547"/>
          </a:xfrm>
          <a:prstGeom prst="rect">
            <a:avLst/>
          </a:prstGeom>
          <a:ln>
            <a:solidFill>
              <a:srgbClr val="FF0000"/>
            </a:solidFill>
          </a:ln>
        </p:spPr>
      </p:pic>
      <p:sp>
        <p:nvSpPr>
          <p:cNvPr id="9" name="TextBox 8">
            <a:extLst>
              <a:ext uri="{FF2B5EF4-FFF2-40B4-BE49-F238E27FC236}">
                <a16:creationId xmlns:a16="http://schemas.microsoft.com/office/drawing/2014/main" id="{D0DE7C07-1C8B-458D-B63B-3CF3C2BAE96A}"/>
              </a:ext>
            </a:extLst>
          </p:cNvPr>
          <p:cNvSpPr txBox="1"/>
          <p:nvPr/>
        </p:nvSpPr>
        <p:spPr>
          <a:xfrm>
            <a:off x="5482365" y="2351291"/>
            <a:ext cx="2307885" cy="954107"/>
          </a:xfrm>
          <a:prstGeom prst="rect">
            <a:avLst/>
          </a:prstGeom>
          <a:noFill/>
        </p:spPr>
        <p:txBody>
          <a:bodyPr wrap="square" rtlCol="0">
            <a:spAutoFit/>
          </a:bodyPr>
          <a:lstStyle/>
          <a:p>
            <a:r>
              <a:rPr lang="en-US" sz="2800" dirty="0"/>
              <a:t>Empty Username</a:t>
            </a:r>
          </a:p>
        </p:txBody>
      </p:sp>
    </p:spTree>
    <p:extLst>
      <p:ext uri="{BB962C8B-B14F-4D97-AF65-F5344CB8AC3E}">
        <p14:creationId xmlns:p14="http://schemas.microsoft.com/office/powerpoint/2010/main" val="178326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“Signup” button on login page.</a:t>
            </a:r>
          </a:p>
          <a:p>
            <a:pPr lvl="1"/>
            <a:r>
              <a:rPr lang="en-US" dirty="0"/>
              <a:t>Should navigate to </a:t>
            </a:r>
            <a:r>
              <a:rPr lang="en-US" dirty="0">
                <a:hlinkClick r:id="rId2"/>
              </a:rPr>
              <a:t>http://localhost:3000/html/signup.html</a:t>
            </a:r>
            <a:endParaRPr lang="en-US" dirty="0"/>
          </a:p>
          <a:p>
            <a:pPr lvl="1"/>
            <a:r>
              <a:rPr lang="en-US" dirty="0"/>
              <a:t>From top to bottom, should see “Signup” header, username box with label, password box with label, “Confirm Password” box with label, “Signup” button, then “Login” button</a:t>
            </a:r>
          </a:p>
          <a:p>
            <a:pPr lvl="1"/>
            <a:r>
              <a:rPr lang="en-US" dirty="0"/>
              <a:t>Username box should be empty with “Enter username” placeholder.</a:t>
            </a:r>
          </a:p>
          <a:p>
            <a:pPr lvl="1"/>
            <a:r>
              <a:rPr lang="en-US" dirty="0"/>
              <a:t>Password box should be empty with “Enter password” placeholder.</a:t>
            </a:r>
          </a:p>
          <a:p>
            <a:pPr lvl="1"/>
            <a:r>
              <a:rPr lang="en-US" dirty="0"/>
              <a:t>“Confirm Password” box should be empty with “Reenter password” placeholder.</a:t>
            </a:r>
          </a:p>
        </p:txBody>
      </p:sp>
      <p:pic>
        <p:nvPicPr>
          <p:cNvPr id="5" name="Picture 4">
            <a:extLst>
              <a:ext uri="{FF2B5EF4-FFF2-40B4-BE49-F238E27FC236}">
                <a16:creationId xmlns:a16="http://schemas.microsoft.com/office/drawing/2014/main" id="{8858C629-FF20-465D-9226-0BD356AFC66F}"/>
              </a:ext>
            </a:extLst>
          </p:cNvPr>
          <p:cNvPicPr>
            <a:picLocks noChangeAspect="1"/>
          </p:cNvPicPr>
          <p:nvPr/>
        </p:nvPicPr>
        <p:blipFill>
          <a:blip r:embed="rId3"/>
          <a:stretch>
            <a:fillRect/>
          </a:stretch>
        </p:blipFill>
        <p:spPr>
          <a:xfrm>
            <a:off x="5650149" y="1825625"/>
            <a:ext cx="5703651" cy="3059771"/>
          </a:xfrm>
          <a:prstGeom prst="rect">
            <a:avLst/>
          </a:prstGeom>
          <a:ln>
            <a:solidFill>
              <a:srgbClr val="FF0000"/>
            </a:solidFill>
          </a:ln>
        </p:spPr>
      </p:pic>
    </p:spTree>
    <p:extLst>
      <p:ext uri="{BB962C8B-B14F-4D97-AF65-F5344CB8AC3E}">
        <p14:creationId xmlns:p14="http://schemas.microsoft.com/office/powerpoint/2010/main" val="349208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username box, then password box, then password confirmation box, then click away.</a:t>
            </a:r>
          </a:p>
          <a:p>
            <a:pPr lvl="1"/>
            <a:r>
              <a:rPr lang="en-US" dirty="0"/>
              <a:t>Should see username, password, and password confirmation boxes turn red with red “Username cannot be empty.”, “Password cannot be empty.”, and “Password confirmation cannot be empty.” messages respectively</a:t>
            </a:r>
          </a:p>
          <a:p>
            <a:r>
              <a:rPr lang="en-US" dirty="0"/>
              <a:t>Refresh the page then click the “Signup” button</a:t>
            </a:r>
          </a:p>
          <a:p>
            <a:pPr lvl="1"/>
            <a:r>
              <a:rPr lang="en-US" dirty="0"/>
              <a:t>Should see red error messages again</a:t>
            </a:r>
          </a:p>
          <a:p>
            <a:r>
              <a:rPr lang="en-US" dirty="0"/>
              <a:t>Validation checks for empty username, password, and password confirmation should always occur as user releases keyboard keys, the boxes lose focus, and when the “Signup”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366170" y="1828280"/>
            <a:ext cx="2307885" cy="2308324"/>
          </a:xfrm>
          <a:prstGeom prst="rect">
            <a:avLst/>
          </a:prstGeom>
          <a:noFill/>
        </p:spPr>
        <p:txBody>
          <a:bodyPr wrap="square" rtlCol="0">
            <a:spAutoFit/>
          </a:bodyPr>
          <a:lstStyle/>
          <a:p>
            <a:r>
              <a:rPr lang="en-US" sz="2400" dirty="0"/>
              <a:t>Empty Username and Identical Password and Password Confirmation</a:t>
            </a:r>
          </a:p>
        </p:txBody>
      </p:sp>
      <p:pic>
        <p:nvPicPr>
          <p:cNvPr id="10" name="Picture 9">
            <a:extLst>
              <a:ext uri="{FF2B5EF4-FFF2-40B4-BE49-F238E27FC236}">
                <a16:creationId xmlns:a16="http://schemas.microsoft.com/office/drawing/2014/main" id="{1E8AB6E2-281E-4798-8CD9-498B625D312D}"/>
              </a:ext>
            </a:extLst>
          </p:cNvPr>
          <p:cNvPicPr>
            <a:picLocks noChangeAspect="1"/>
          </p:cNvPicPr>
          <p:nvPr/>
        </p:nvPicPr>
        <p:blipFill>
          <a:blip r:embed="rId2"/>
          <a:stretch>
            <a:fillRect/>
          </a:stretch>
        </p:blipFill>
        <p:spPr>
          <a:xfrm>
            <a:off x="7674055" y="1027906"/>
            <a:ext cx="4302453" cy="2308087"/>
          </a:xfrm>
          <a:prstGeom prst="rect">
            <a:avLst/>
          </a:prstGeom>
          <a:ln>
            <a:solidFill>
              <a:srgbClr val="FF0000"/>
            </a:solidFill>
          </a:ln>
        </p:spPr>
      </p:pic>
      <p:pic>
        <p:nvPicPr>
          <p:cNvPr id="11" name="Picture 10">
            <a:extLst>
              <a:ext uri="{FF2B5EF4-FFF2-40B4-BE49-F238E27FC236}">
                <a16:creationId xmlns:a16="http://schemas.microsoft.com/office/drawing/2014/main" id="{EA0EFD0C-9A16-4728-9719-A9A41A35427D}"/>
              </a:ext>
            </a:extLst>
          </p:cNvPr>
          <p:cNvPicPr>
            <a:picLocks noChangeAspect="1"/>
          </p:cNvPicPr>
          <p:nvPr/>
        </p:nvPicPr>
        <p:blipFill>
          <a:blip r:embed="rId3"/>
          <a:stretch>
            <a:fillRect/>
          </a:stretch>
        </p:blipFill>
        <p:spPr>
          <a:xfrm>
            <a:off x="7671068" y="4274196"/>
            <a:ext cx="4302895" cy="2308324"/>
          </a:xfrm>
          <a:prstGeom prst="rect">
            <a:avLst/>
          </a:prstGeom>
          <a:ln>
            <a:solidFill>
              <a:srgbClr val="FF0000"/>
            </a:solidFill>
          </a:ln>
        </p:spPr>
      </p:pic>
    </p:spTree>
    <p:extLst>
      <p:ext uri="{BB962C8B-B14F-4D97-AF65-F5344CB8AC3E}">
        <p14:creationId xmlns:p14="http://schemas.microsoft.com/office/powerpoint/2010/main" val="3899316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Error Messages Cont.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Type “tuna” in username, “password” in password, and click password confirmation box.</a:t>
            </a:r>
          </a:p>
          <a:p>
            <a:pPr lvl="1"/>
            <a:r>
              <a:rPr lang="en-US" dirty="0"/>
              <a:t>Should see password confirmation box turn red with red “Password confirmation cannot be empty.” and “Password confirmation does not match password.” messages below</a:t>
            </a:r>
          </a:p>
          <a:p>
            <a:r>
              <a:rPr lang="en-US" dirty="0"/>
              <a:t>Type “password2” in password confirmation box</a:t>
            </a:r>
          </a:p>
          <a:p>
            <a:pPr lvl="1"/>
            <a:r>
              <a:rPr lang="en-US" dirty="0"/>
              <a:t>Should still see red “Password confirmation does not match password.” message</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830997"/>
          </a:xfrm>
          <a:prstGeom prst="rect">
            <a:avLst/>
          </a:prstGeom>
          <a:noFill/>
        </p:spPr>
        <p:txBody>
          <a:bodyPr wrap="square" rtlCol="0">
            <a:spAutoFit/>
          </a:bodyPr>
          <a:lstStyle/>
          <a:p>
            <a:r>
              <a:rPr lang="en-US" sz="2400" dirty="0"/>
              <a:t>Unidentical Passwords</a:t>
            </a:r>
          </a:p>
        </p:txBody>
      </p:sp>
      <p:sp>
        <p:nvSpPr>
          <p:cNvPr id="9" name="TextBox 8">
            <a:extLst>
              <a:ext uri="{FF2B5EF4-FFF2-40B4-BE49-F238E27FC236}">
                <a16:creationId xmlns:a16="http://schemas.microsoft.com/office/drawing/2014/main" id="{D0DE7C07-1C8B-458D-B63B-3CF3C2BAE96A}"/>
              </a:ext>
            </a:extLst>
          </p:cNvPr>
          <p:cNvSpPr txBox="1"/>
          <p:nvPr/>
        </p:nvSpPr>
        <p:spPr>
          <a:xfrm>
            <a:off x="5366170" y="1828280"/>
            <a:ext cx="2307885" cy="1200329"/>
          </a:xfrm>
          <a:prstGeom prst="rect">
            <a:avLst/>
          </a:prstGeom>
          <a:noFill/>
        </p:spPr>
        <p:txBody>
          <a:bodyPr wrap="square" rtlCol="0">
            <a:spAutoFit/>
          </a:bodyPr>
          <a:lstStyle/>
          <a:p>
            <a:r>
              <a:rPr lang="en-US" sz="2400" dirty="0"/>
              <a:t>Password and Empty Password Confirmation</a:t>
            </a:r>
          </a:p>
        </p:txBody>
      </p:sp>
      <p:pic>
        <p:nvPicPr>
          <p:cNvPr id="4" name="Picture 3">
            <a:extLst>
              <a:ext uri="{FF2B5EF4-FFF2-40B4-BE49-F238E27FC236}">
                <a16:creationId xmlns:a16="http://schemas.microsoft.com/office/drawing/2014/main" id="{966DC5F5-6844-473B-99F2-8B08E2531859}"/>
              </a:ext>
            </a:extLst>
          </p:cNvPr>
          <p:cNvPicPr>
            <a:picLocks noChangeAspect="1"/>
          </p:cNvPicPr>
          <p:nvPr/>
        </p:nvPicPr>
        <p:blipFill>
          <a:blip r:embed="rId2"/>
          <a:stretch>
            <a:fillRect/>
          </a:stretch>
        </p:blipFill>
        <p:spPr>
          <a:xfrm>
            <a:off x="7671068" y="1429760"/>
            <a:ext cx="4302453" cy="2308087"/>
          </a:xfrm>
          <a:prstGeom prst="rect">
            <a:avLst/>
          </a:prstGeom>
          <a:ln>
            <a:solidFill>
              <a:srgbClr val="FF0000"/>
            </a:solidFill>
          </a:ln>
        </p:spPr>
      </p:pic>
      <p:pic>
        <p:nvPicPr>
          <p:cNvPr id="5" name="Picture 4">
            <a:extLst>
              <a:ext uri="{FF2B5EF4-FFF2-40B4-BE49-F238E27FC236}">
                <a16:creationId xmlns:a16="http://schemas.microsoft.com/office/drawing/2014/main" id="{07191480-C086-4E8C-8C4F-3D7051BB7239}"/>
              </a:ext>
            </a:extLst>
          </p:cNvPr>
          <p:cNvPicPr>
            <a:picLocks noChangeAspect="1"/>
          </p:cNvPicPr>
          <p:nvPr/>
        </p:nvPicPr>
        <p:blipFill>
          <a:blip r:embed="rId3"/>
          <a:stretch>
            <a:fillRect/>
          </a:stretch>
        </p:blipFill>
        <p:spPr>
          <a:xfrm>
            <a:off x="7671068" y="4274196"/>
            <a:ext cx="4302453" cy="2308087"/>
          </a:xfrm>
          <a:prstGeom prst="rect">
            <a:avLst/>
          </a:prstGeom>
          <a:ln>
            <a:solidFill>
              <a:srgbClr val="FF0000"/>
            </a:solidFill>
          </a:ln>
        </p:spPr>
      </p:pic>
    </p:spTree>
    <p:extLst>
      <p:ext uri="{BB962C8B-B14F-4D97-AF65-F5344CB8AC3E}">
        <p14:creationId xmlns:p14="http://schemas.microsoft.com/office/powerpoint/2010/main" val="152244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(Username Already Exists)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lnSpcReduction="10000"/>
          </a:bodyPr>
          <a:lstStyle/>
          <a:p>
            <a:r>
              <a:rPr lang="en-US" dirty="0"/>
              <a:t>Enter the following values in the signup page:</a:t>
            </a:r>
          </a:p>
          <a:p>
            <a:pPr lvl="1"/>
            <a:r>
              <a:rPr lang="en-US" dirty="0"/>
              <a:t>Username: “tdog191” (or other existing username in database)</a:t>
            </a:r>
          </a:p>
          <a:p>
            <a:pPr lvl="1"/>
            <a:r>
              <a:rPr lang="en-US" dirty="0"/>
              <a:t>Password: “password”</a:t>
            </a:r>
          </a:p>
          <a:p>
            <a:pPr lvl="1"/>
            <a:r>
              <a:rPr lang="en-US" dirty="0"/>
              <a:t>Confirm Password: “password”</a:t>
            </a:r>
          </a:p>
          <a:p>
            <a:r>
              <a:rPr lang="en-US" dirty="0"/>
              <a:t>Should see new page with message “That username already exists.” and “Try Again” button.</a:t>
            </a:r>
          </a:p>
        </p:txBody>
      </p:sp>
      <p:pic>
        <p:nvPicPr>
          <p:cNvPr id="7" name="Picture 6">
            <a:extLst>
              <a:ext uri="{FF2B5EF4-FFF2-40B4-BE49-F238E27FC236}">
                <a16:creationId xmlns:a16="http://schemas.microsoft.com/office/drawing/2014/main" id="{5A822C49-0F90-41B1-B7D7-B40A60E05BCD}"/>
              </a:ext>
            </a:extLst>
          </p:cNvPr>
          <p:cNvPicPr>
            <a:picLocks noChangeAspect="1"/>
          </p:cNvPicPr>
          <p:nvPr/>
        </p:nvPicPr>
        <p:blipFill>
          <a:blip r:embed="rId2"/>
          <a:stretch>
            <a:fillRect/>
          </a:stretch>
        </p:blipFill>
        <p:spPr>
          <a:xfrm>
            <a:off x="5833515" y="1948298"/>
            <a:ext cx="5520285" cy="2961403"/>
          </a:xfrm>
          <a:prstGeom prst="rect">
            <a:avLst/>
          </a:prstGeom>
          <a:ln>
            <a:solidFill>
              <a:srgbClr val="FF0000"/>
            </a:solidFill>
          </a:ln>
        </p:spPr>
      </p:pic>
    </p:spTree>
    <p:extLst>
      <p:ext uri="{BB962C8B-B14F-4D97-AF65-F5344CB8AC3E}">
        <p14:creationId xmlns:p14="http://schemas.microsoft.com/office/powerpoint/2010/main" val="181053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Signup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“Try Again” button</a:t>
            </a:r>
          </a:p>
          <a:p>
            <a:pPr lvl="1"/>
            <a:r>
              <a:rPr lang="en-US" dirty="0"/>
              <a:t>Should navigate to </a:t>
            </a:r>
            <a:r>
              <a:rPr lang="en-US" dirty="0">
                <a:hlinkClick r:id="rId2"/>
              </a:rPr>
              <a:t>http://localhost:3000/html/signup.html</a:t>
            </a:r>
            <a:endParaRPr lang="en-US" dirty="0"/>
          </a:p>
          <a:p>
            <a:r>
              <a:rPr lang="en-US" dirty="0"/>
              <a:t>Enter the following values in the signup page:</a:t>
            </a:r>
          </a:p>
          <a:p>
            <a:pPr lvl="1"/>
            <a:r>
              <a:rPr lang="en-US" dirty="0"/>
              <a:t>Username: “tuna” (or other nonexistent username in database)</a:t>
            </a:r>
          </a:p>
          <a:p>
            <a:pPr lvl="1"/>
            <a:r>
              <a:rPr lang="en-US" dirty="0"/>
              <a:t>Password: “password”</a:t>
            </a:r>
          </a:p>
          <a:p>
            <a:pPr lvl="1"/>
            <a:r>
              <a:rPr lang="en-US" dirty="0"/>
              <a:t>Confirm Password: “password”</a:t>
            </a:r>
          </a:p>
          <a:p>
            <a:r>
              <a:rPr lang="en-US" dirty="0"/>
              <a:t>Should see new page with message “Signup successful!” and “Go Back” button.</a:t>
            </a:r>
          </a:p>
        </p:txBody>
      </p:sp>
      <p:pic>
        <p:nvPicPr>
          <p:cNvPr id="4" name="Picture 3">
            <a:extLst>
              <a:ext uri="{FF2B5EF4-FFF2-40B4-BE49-F238E27FC236}">
                <a16:creationId xmlns:a16="http://schemas.microsoft.com/office/drawing/2014/main" id="{392F11BD-3988-454A-94F0-618BD1673A50}"/>
              </a:ext>
            </a:extLst>
          </p:cNvPr>
          <p:cNvPicPr>
            <a:picLocks noChangeAspect="1"/>
          </p:cNvPicPr>
          <p:nvPr/>
        </p:nvPicPr>
        <p:blipFill>
          <a:blip r:embed="rId3"/>
          <a:stretch>
            <a:fillRect/>
          </a:stretch>
        </p:blipFill>
        <p:spPr>
          <a:xfrm>
            <a:off x="5833515" y="1825625"/>
            <a:ext cx="5520285" cy="2961403"/>
          </a:xfrm>
          <a:prstGeom prst="rect">
            <a:avLst/>
          </a:prstGeom>
          <a:ln>
            <a:solidFill>
              <a:srgbClr val="FF0000"/>
            </a:solidFill>
          </a:ln>
        </p:spPr>
      </p:pic>
    </p:spTree>
    <p:extLst>
      <p:ext uri="{BB962C8B-B14F-4D97-AF65-F5344CB8AC3E}">
        <p14:creationId xmlns:p14="http://schemas.microsoft.com/office/powerpoint/2010/main" val="416930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“Go Back” button then “Login” button</a:t>
            </a:r>
          </a:p>
          <a:p>
            <a:pPr lvl="1"/>
            <a:r>
              <a:rPr lang="en-US" dirty="0"/>
              <a:t>Should navigate to </a:t>
            </a:r>
            <a:r>
              <a:rPr lang="en-US" dirty="0">
                <a:hlinkClick r:id="rId2"/>
              </a:rPr>
              <a:t>http://localhost:3000/html/signup.html</a:t>
            </a:r>
            <a:r>
              <a:rPr lang="en-US" dirty="0"/>
              <a:t> then </a:t>
            </a:r>
            <a:r>
              <a:rPr lang="en-US" dirty="0">
                <a:hlinkClick r:id="rId3"/>
              </a:rPr>
              <a:t>http://localhost:3000/html/login.html</a:t>
            </a:r>
            <a:endParaRPr lang="en-US" dirty="0"/>
          </a:p>
          <a:p>
            <a:r>
              <a:rPr lang="en-US" dirty="0"/>
              <a:t>Enter the following values in the login page:</a:t>
            </a:r>
          </a:p>
          <a:p>
            <a:pPr lvl="1"/>
            <a:r>
              <a:rPr lang="en-US" dirty="0"/>
              <a:t>Username: “tuna2” (or other nonexistent username in database)</a:t>
            </a:r>
          </a:p>
          <a:p>
            <a:pPr lvl="1"/>
            <a:r>
              <a:rPr lang="en-US" dirty="0"/>
              <a:t>Password: “password”</a:t>
            </a:r>
          </a:p>
          <a:p>
            <a:r>
              <a:rPr lang="en-US" dirty="0"/>
              <a:t>Should see new page with message “That username does not exist.” and “Try Again” button.</a:t>
            </a:r>
          </a:p>
        </p:txBody>
      </p:sp>
      <p:pic>
        <p:nvPicPr>
          <p:cNvPr id="5" name="Picture 4">
            <a:extLst>
              <a:ext uri="{FF2B5EF4-FFF2-40B4-BE49-F238E27FC236}">
                <a16:creationId xmlns:a16="http://schemas.microsoft.com/office/drawing/2014/main" id="{95EB1E7B-CE21-4C31-8FD7-746EE65F61B5}"/>
              </a:ext>
            </a:extLst>
          </p:cNvPr>
          <p:cNvPicPr>
            <a:picLocks noChangeAspect="1"/>
          </p:cNvPicPr>
          <p:nvPr/>
        </p:nvPicPr>
        <p:blipFill>
          <a:blip r:embed="rId4"/>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672603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(Incorrect Password)</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“Try Again” button</a:t>
            </a:r>
          </a:p>
          <a:p>
            <a:pPr lvl="1"/>
            <a:r>
              <a:rPr lang="en-US" dirty="0"/>
              <a:t>Should navigate to </a:t>
            </a:r>
            <a:r>
              <a:rPr lang="en-US" dirty="0">
                <a:hlinkClick r:id="rId2"/>
              </a:rPr>
              <a:t>http://localhost:3000/html/login.html</a:t>
            </a:r>
            <a:endParaRPr lang="en-US" dirty="0"/>
          </a:p>
          <a:p>
            <a:r>
              <a:rPr lang="en-US" dirty="0"/>
              <a:t>Enter the following values in the login page:</a:t>
            </a:r>
          </a:p>
          <a:p>
            <a:pPr lvl="1"/>
            <a:r>
              <a:rPr lang="en-US" dirty="0"/>
              <a:t>Username: “tuna” (or other existing username in database)</a:t>
            </a:r>
          </a:p>
          <a:p>
            <a:pPr lvl="1"/>
            <a:r>
              <a:rPr lang="en-US" dirty="0"/>
              <a:t>Password: “password2” (or other incorrect password)</a:t>
            </a:r>
          </a:p>
          <a:p>
            <a:r>
              <a:rPr lang="en-US" dirty="0"/>
              <a:t>Should see new page with message “That password is incorrect.” and “Try Again” button.</a:t>
            </a:r>
          </a:p>
        </p:txBody>
      </p:sp>
      <p:pic>
        <p:nvPicPr>
          <p:cNvPr id="4" name="Picture 3">
            <a:extLst>
              <a:ext uri="{FF2B5EF4-FFF2-40B4-BE49-F238E27FC236}">
                <a16:creationId xmlns:a16="http://schemas.microsoft.com/office/drawing/2014/main" id="{97A423F6-B8DC-4A6B-87F2-013263E106C2}"/>
              </a:ext>
            </a:extLst>
          </p:cNvPr>
          <p:cNvPicPr>
            <a:picLocks noChangeAspect="1"/>
          </p:cNvPicPr>
          <p:nvPr/>
        </p:nvPicPr>
        <p:blipFill>
          <a:blip r:embed="rId3"/>
          <a:stretch>
            <a:fillRect/>
          </a:stretch>
        </p:blipFill>
        <p:spPr>
          <a:xfrm>
            <a:off x="5833512" y="1825625"/>
            <a:ext cx="5520288" cy="2961404"/>
          </a:xfrm>
          <a:prstGeom prst="rect">
            <a:avLst/>
          </a:prstGeom>
          <a:ln>
            <a:solidFill>
              <a:srgbClr val="FF0000"/>
            </a:solidFill>
          </a:ln>
        </p:spPr>
      </p:pic>
    </p:spTree>
    <p:extLst>
      <p:ext uri="{BB962C8B-B14F-4D97-AF65-F5344CB8AC3E}">
        <p14:creationId xmlns:p14="http://schemas.microsoft.com/office/powerpoint/2010/main" val="269591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C422-A676-4E74-A06C-1A71810514B8}"/>
              </a:ext>
            </a:extLst>
          </p:cNvPr>
          <p:cNvSpPr>
            <a:spLocks noGrp="1"/>
          </p:cNvSpPr>
          <p:nvPr>
            <p:ph type="title"/>
          </p:nvPr>
        </p:nvSpPr>
        <p:spPr/>
        <p:txBody>
          <a:bodyPr/>
          <a:lstStyle/>
          <a:p>
            <a:r>
              <a:rPr lang="en-US" dirty="0"/>
              <a:t>Run Server</a:t>
            </a:r>
          </a:p>
        </p:txBody>
      </p:sp>
      <p:sp>
        <p:nvSpPr>
          <p:cNvPr id="3" name="Content Placeholder 2">
            <a:extLst>
              <a:ext uri="{FF2B5EF4-FFF2-40B4-BE49-F238E27FC236}">
                <a16:creationId xmlns:a16="http://schemas.microsoft.com/office/drawing/2014/main" id="{C91FB3A4-5463-4C57-A669-E42DE19AD706}"/>
              </a:ext>
            </a:extLst>
          </p:cNvPr>
          <p:cNvSpPr>
            <a:spLocks noGrp="1"/>
          </p:cNvSpPr>
          <p:nvPr>
            <p:ph idx="1"/>
          </p:nvPr>
        </p:nvSpPr>
        <p:spPr>
          <a:xfrm>
            <a:off x="838200" y="1825625"/>
            <a:ext cx="4908259" cy="4351338"/>
          </a:xfrm>
        </p:spPr>
        <p:txBody>
          <a:bodyPr/>
          <a:lstStyle/>
          <a:p>
            <a:r>
              <a:rPr lang="en-US" dirty="0"/>
              <a:t>Run the following commands in the project directory</a:t>
            </a:r>
          </a:p>
          <a:p>
            <a:pPr lvl="1"/>
            <a:r>
              <a:rPr lang="en-US" dirty="0" err="1"/>
              <a:t>npm</a:t>
            </a:r>
            <a:r>
              <a:rPr lang="en-US" dirty="0"/>
              <a:t> install</a:t>
            </a:r>
          </a:p>
          <a:p>
            <a:pPr lvl="1"/>
            <a:r>
              <a:rPr lang="en-US" dirty="0" err="1"/>
              <a:t>npm</a:t>
            </a:r>
            <a:r>
              <a:rPr lang="en-US" dirty="0"/>
              <a:t> start</a:t>
            </a:r>
          </a:p>
        </p:txBody>
      </p:sp>
      <p:pic>
        <p:nvPicPr>
          <p:cNvPr id="4" name="Picture 3">
            <a:extLst>
              <a:ext uri="{FF2B5EF4-FFF2-40B4-BE49-F238E27FC236}">
                <a16:creationId xmlns:a16="http://schemas.microsoft.com/office/drawing/2014/main" id="{A57A61F3-16F8-4E14-89C7-80EAD0D16899}"/>
              </a:ext>
            </a:extLst>
          </p:cNvPr>
          <p:cNvPicPr>
            <a:picLocks noChangeAspect="1"/>
          </p:cNvPicPr>
          <p:nvPr/>
        </p:nvPicPr>
        <p:blipFill>
          <a:blip r:embed="rId2"/>
          <a:stretch>
            <a:fillRect/>
          </a:stretch>
        </p:blipFill>
        <p:spPr>
          <a:xfrm>
            <a:off x="6839783" y="2562104"/>
            <a:ext cx="4001058" cy="1733792"/>
          </a:xfrm>
          <a:prstGeom prst="rect">
            <a:avLst/>
          </a:prstGeom>
        </p:spPr>
      </p:pic>
    </p:spTree>
    <p:extLst>
      <p:ext uri="{BB962C8B-B14F-4D97-AF65-F5344CB8AC3E}">
        <p14:creationId xmlns:p14="http://schemas.microsoft.com/office/powerpoint/2010/main" val="2461088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Login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10000"/>
          </a:bodyPr>
          <a:lstStyle/>
          <a:p>
            <a:r>
              <a:rPr lang="en-US" dirty="0"/>
              <a:t>Click “Try Again” button</a:t>
            </a:r>
          </a:p>
          <a:p>
            <a:pPr lvl="1"/>
            <a:r>
              <a:rPr lang="en-US" dirty="0"/>
              <a:t>Should navigate to </a:t>
            </a:r>
            <a:r>
              <a:rPr lang="en-US" dirty="0">
                <a:hlinkClick r:id="rId2"/>
              </a:rPr>
              <a:t>http://localhost:3000/html/login.html</a:t>
            </a:r>
            <a:endParaRPr lang="en-US" dirty="0"/>
          </a:p>
          <a:p>
            <a:r>
              <a:rPr lang="en-US" dirty="0"/>
              <a:t>Enter the following values in the login page:</a:t>
            </a:r>
          </a:p>
          <a:p>
            <a:pPr lvl="1"/>
            <a:r>
              <a:rPr lang="en-US" dirty="0"/>
              <a:t>Username: “tuna” (or other existing username in database)</a:t>
            </a:r>
          </a:p>
          <a:p>
            <a:pPr lvl="1"/>
            <a:r>
              <a:rPr lang="en-US" dirty="0"/>
              <a:t>Password: “password” (or which password is correct)</a:t>
            </a:r>
          </a:p>
          <a:p>
            <a:r>
              <a:rPr lang="en-US" dirty="0"/>
              <a:t>Should see new page with message “Login successful!” and “Go Home” button.</a:t>
            </a:r>
          </a:p>
        </p:txBody>
      </p:sp>
      <p:pic>
        <p:nvPicPr>
          <p:cNvPr id="4" name="Picture 3">
            <a:extLst>
              <a:ext uri="{FF2B5EF4-FFF2-40B4-BE49-F238E27FC236}">
                <a16:creationId xmlns:a16="http://schemas.microsoft.com/office/drawing/2014/main" id="{FEB0925B-87E8-4F1A-9EA8-6F970F6A46EB}"/>
              </a:ext>
            </a:extLst>
          </p:cNvPr>
          <p:cNvPicPr>
            <a:picLocks noChangeAspect="1"/>
          </p:cNvPicPr>
          <p:nvPr/>
        </p:nvPicPr>
        <p:blipFill>
          <a:blip r:embed="rId3"/>
          <a:stretch>
            <a:fillRect/>
          </a:stretch>
        </p:blipFill>
        <p:spPr>
          <a:xfrm>
            <a:off x="5833514" y="1825625"/>
            <a:ext cx="5520286" cy="2961404"/>
          </a:xfrm>
          <a:prstGeom prst="rect">
            <a:avLst/>
          </a:prstGeom>
          <a:ln>
            <a:solidFill>
              <a:srgbClr val="FF0000"/>
            </a:solidFill>
          </a:ln>
        </p:spPr>
      </p:pic>
    </p:spTree>
    <p:extLst>
      <p:ext uri="{BB962C8B-B14F-4D97-AF65-F5344CB8AC3E}">
        <p14:creationId xmlns:p14="http://schemas.microsoft.com/office/powerpoint/2010/main" val="3209251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Home Page (After Login)</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“Go Home” button</a:t>
            </a:r>
          </a:p>
          <a:p>
            <a:pPr lvl="1"/>
            <a:r>
              <a:rPr lang="en-US" dirty="0"/>
              <a:t>Should navigate to </a:t>
            </a:r>
            <a:r>
              <a:rPr lang="en-US" dirty="0">
                <a:hlinkClick r:id="rId2"/>
              </a:rPr>
              <a:t>http://localhost:3000/html/index.html</a:t>
            </a:r>
            <a:endParaRPr lang="en-US" dirty="0"/>
          </a:p>
          <a:p>
            <a:pPr lvl="1"/>
            <a:r>
              <a:rPr lang="en-US" dirty="0"/>
              <a:t>Should see </a:t>
            </a:r>
            <a:r>
              <a:rPr lang="en-US" dirty="0" err="1"/>
              <a:t>JamATuna</a:t>
            </a:r>
            <a:r>
              <a:rPr lang="en-US" dirty="0"/>
              <a:t> homepage from before, now with a “Profile” and “Logout” buttons and no “Login” button because a login happened</a:t>
            </a:r>
          </a:p>
          <a:p>
            <a:r>
              <a:rPr lang="en-US" dirty="0"/>
              <a:t>Click on “Profile” button</a:t>
            </a:r>
          </a:p>
          <a:p>
            <a:pPr lvl="1"/>
            <a:r>
              <a:rPr lang="en-US" dirty="0"/>
              <a:t>Should navigate to profile page of logged-in user (“tuna” in example to the right)</a:t>
            </a:r>
          </a:p>
          <a:p>
            <a:r>
              <a:rPr lang="en-US" dirty="0"/>
              <a:t>Click on “Logout” button</a:t>
            </a:r>
          </a:p>
          <a:p>
            <a:pPr lvl="1"/>
            <a:r>
              <a:rPr lang="en-US" dirty="0"/>
              <a:t>Should refresh to display old home page</a:t>
            </a:r>
          </a:p>
        </p:txBody>
      </p:sp>
      <p:pic>
        <p:nvPicPr>
          <p:cNvPr id="5" name="Picture 4">
            <a:extLst>
              <a:ext uri="{FF2B5EF4-FFF2-40B4-BE49-F238E27FC236}">
                <a16:creationId xmlns:a16="http://schemas.microsoft.com/office/drawing/2014/main" id="{1826639A-950C-48A8-B2C7-5B06DBDF8878}"/>
              </a:ext>
            </a:extLst>
          </p:cNvPr>
          <p:cNvPicPr>
            <a:picLocks noChangeAspect="1"/>
          </p:cNvPicPr>
          <p:nvPr/>
        </p:nvPicPr>
        <p:blipFill>
          <a:blip r:embed="rId3"/>
          <a:stretch>
            <a:fillRect/>
          </a:stretch>
        </p:blipFill>
        <p:spPr>
          <a:xfrm>
            <a:off x="8198728" y="1169845"/>
            <a:ext cx="3155071" cy="1692564"/>
          </a:xfrm>
          <a:prstGeom prst="rect">
            <a:avLst/>
          </a:prstGeom>
          <a:ln>
            <a:solidFill>
              <a:srgbClr val="FF0000"/>
            </a:solidFill>
          </a:ln>
        </p:spPr>
      </p:pic>
      <p:pic>
        <p:nvPicPr>
          <p:cNvPr id="6" name="Picture 5">
            <a:extLst>
              <a:ext uri="{FF2B5EF4-FFF2-40B4-BE49-F238E27FC236}">
                <a16:creationId xmlns:a16="http://schemas.microsoft.com/office/drawing/2014/main" id="{13E8E84B-235C-44F9-98B5-4A2FFDAAFD0D}"/>
              </a:ext>
            </a:extLst>
          </p:cNvPr>
          <p:cNvPicPr>
            <a:picLocks noChangeAspect="1"/>
          </p:cNvPicPr>
          <p:nvPr/>
        </p:nvPicPr>
        <p:blipFill>
          <a:blip r:embed="rId4"/>
          <a:stretch>
            <a:fillRect/>
          </a:stretch>
        </p:blipFill>
        <p:spPr>
          <a:xfrm>
            <a:off x="7323991" y="3595481"/>
            <a:ext cx="4029808" cy="1107805"/>
          </a:xfrm>
          <a:prstGeom prst="rect">
            <a:avLst/>
          </a:prstGeom>
          <a:ln>
            <a:solidFill>
              <a:srgbClr val="FF0000"/>
            </a:solidFill>
          </a:ln>
        </p:spPr>
      </p:pic>
      <p:sp>
        <p:nvSpPr>
          <p:cNvPr id="7" name="TextBox 6">
            <a:extLst>
              <a:ext uri="{FF2B5EF4-FFF2-40B4-BE49-F238E27FC236}">
                <a16:creationId xmlns:a16="http://schemas.microsoft.com/office/drawing/2014/main" id="{71042787-5E6F-4754-A1A1-04CAE563E882}"/>
              </a:ext>
            </a:extLst>
          </p:cNvPr>
          <p:cNvSpPr txBox="1"/>
          <p:nvPr/>
        </p:nvSpPr>
        <p:spPr>
          <a:xfrm>
            <a:off x="8932985" y="639701"/>
            <a:ext cx="1925781" cy="400110"/>
          </a:xfrm>
          <a:prstGeom prst="rect">
            <a:avLst/>
          </a:prstGeom>
          <a:noFill/>
        </p:spPr>
        <p:txBody>
          <a:bodyPr wrap="square" rtlCol="0">
            <a:spAutoFit/>
          </a:bodyPr>
          <a:lstStyle/>
          <a:p>
            <a:r>
              <a:rPr lang="en-US" sz="2000" dirty="0"/>
              <a:t>New Home Page</a:t>
            </a:r>
          </a:p>
        </p:txBody>
      </p:sp>
      <p:sp>
        <p:nvSpPr>
          <p:cNvPr id="8" name="TextBox 7">
            <a:extLst>
              <a:ext uri="{FF2B5EF4-FFF2-40B4-BE49-F238E27FC236}">
                <a16:creationId xmlns:a16="http://schemas.microsoft.com/office/drawing/2014/main" id="{6EFB7DAE-6944-49B7-A4D7-7CA1386B9F40}"/>
              </a:ext>
            </a:extLst>
          </p:cNvPr>
          <p:cNvSpPr txBox="1"/>
          <p:nvPr/>
        </p:nvSpPr>
        <p:spPr>
          <a:xfrm>
            <a:off x="7983833" y="3028890"/>
            <a:ext cx="3369966" cy="400110"/>
          </a:xfrm>
          <a:prstGeom prst="rect">
            <a:avLst/>
          </a:prstGeom>
          <a:noFill/>
        </p:spPr>
        <p:txBody>
          <a:bodyPr wrap="square" rtlCol="0">
            <a:spAutoFit/>
          </a:bodyPr>
          <a:lstStyle/>
          <a:p>
            <a:r>
              <a:rPr lang="en-US" sz="2000" dirty="0"/>
              <a:t>Profile Page of Logged-In User</a:t>
            </a:r>
          </a:p>
        </p:txBody>
      </p:sp>
      <p:pic>
        <p:nvPicPr>
          <p:cNvPr id="9" name="Picture 8">
            <a:extLst>
              <a:ext uri="{FF2B5EF4-FFF2-40B4-BE49-F238E27FC236}">
                <a16:creationId xmlns:a16="http://schemas.microsoft.com/office/drawing/2014/main" id="{CC4AE019-B6F7-45EB-BF16-C1AF74AC957B}"/>
              </a:ext>
            </a:extLst>
          </p:cNvPr>
          <p:cNvPicPr>
            <a:picLocks noChangeAspect="1"/>
          </p:cNvPicPr>
          <p:nvPr/>
        </p:nvPicPr>
        <p:blipFill>
          <a:blip r:embed="rId5"/>
          <a:stretch>
            <a:fillRect/>
          </a:stretch>
        </p:blipFill>
        <p:spPr>
          <a:xfrm>
            <a:off x="8198728" y="4915514"/>
            <a:ext cx="3155072" cy="1692565"/>
          </a:xfrm>
          <a:prstGeom prst="rect">
            <a:avLst/>
          </a:prstGeom>
          <a:ln>
            <a:solidFill>
              <a:srgbClr val="FF0000"/>
            </a:solidFill>
          </a:ln>
        </p:spPr>
      </p:pic>
      <p:sp>
        <p:nvSpPr>
          <p:cNvPr id="10" name="TextBox 9">
            <a:extLst>
              <a:ext uri="{FF2B5EF4-FFF2-40B4-BE49-F238E27FC236}">
                <a16:creationId xmlns:a16="http://schemas.microsoft.com/office/drawing/2014/main" id="{07A72E9B-57C3-4A08-8E79-C24660C94F29}"/>
              </a:ext>
            </a:extLst>
          </p:cNvPr>
          <p:cNvSpPr txBox="1"/>
          <p:nvPr/>
        </p:nvSpPr>
        <p:spPr>
          <a:xfrm>
            <a:off x="6207369" y="5663040"/>
            <a:ext cx="1776464" cy="400110"/>
          </a:xfrm>
          <a:prstGeom prst="rect">
            <a:avLst/>
          </a:prstGeom>
          <a:noFill/>
        </p:spPr>
        <p:txBody>
          <a:bodyPr wrap="square" rtlCol="0">
            <a:spAutoFit/>
          </a:bodyPr>
          <a:lstStyle/>
          <a:p>
            <a:r>
              <a:rPr lang="en-US" sz="2000" dirty="0"/>
              <a:t>Old Home Page</a:t>
            </a:r>
          </a:p>
        </p:txBody>
      </p:sp>
    </p:spTree>
    <p:extLst>
      <p:ext uri="{BB962C8B-B14F-4D97-AF65-F5344CB8AC3E}">
        <p14:creationId xmlns:p14="http://schemas.microsoft.com/office/powerpoint/2010/main" val="41420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Rooms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“Jam Rooms” button on home page.</a:t>
            </a:r>
          </a:p>
          <a:p>
            <a:pPr lvl="1"/>
            <a:r>
              <a:rPr lang="en-US" dirty="0"/>
              <a:t>Should navigate to </a:t>
            </a:r>
            <a:r>
              <a:rPr lang="en-US" dirty="0">
                <a:hlinkClick r:id="rId2"/>
              </a:rPr>
              <a:t>http://localhost:3000/html/view_jam_rooms.html</a:t>
            </a:r>
            <a:endParaRPr lang="en-US" dirty="0"/>
          </a:p>
          <a:p>
            <a:pPr lvl="1"/>
            <a:r>
              <a:rPr lang="en-US" dirty="0"/>
              <a:t>From top to bottom, should see “Jam Rooms” header, “Create Jam Room” button, “Search by Name” bar, “Search” button, “Search by Owner” bar, “Search” button, “Search by Minimum Number of Members” bar, then “Search” button</a:t>
            </a:r>
          </a:p>
          <a:p>
            <a:pPr lvl="1"/>
            <a:r>
              <a:rPr lang="en-US" dirty="0"/>
              <a:t>“Search by Name” bar should be empty with “Enter jam room name” placeholder.</a:t>
            </a:r>
          </a:p>
          <a:p>
            <a:pPr lvl="1"/>
            <a:r>
              <a:rPr lang="en-US" dirty="0"/>
              <a:t>“Search by Owner” bar should be empty with “Enter owner username” placeholder.</a:t>
            </a:r>
          </a:p>
          <a:p>
            <a:pPr lvl="1"/>
            <a:r>
              <a:rPr lang="en-US" dirty="0"/>
              <a:t>“Search by Minimum Number of Members” bar should be empty with “Enter minimum number of members” placeholder.</a:t>
            </a:r>
          </a:p>
          <a:p>
            <a:pPr lvl="1"/>
            <a:endParaRPr lang="en-US" dirty="0"/>
          </a:p>
        </p:txBody>
      </p:sp>
      <p:pic>
        <p:nvPicPr>
          <p:cNvPr id="4" name="Picture 3">
            <a:extLst>
              <a:ext uri="{FF2B5EF4-FFF2-40B4-BE49-F238E27FC236}">
                <a16:creationId xmlns:a16="http://schemas.microsoft.com/office/drawing/2014/main" id="{B3ACDE2A-3440-4A4F-B10D-D98C69E194DB}"/>
              </a:ext>
            </a:extLst>
          </p:cNvPr>
          <p:cNvPicPr>
            <a:picLocks noChangeAspect="1"/>
          </p:cNvPicPr>
          <p:nvPr/>
        </p:nvPicPr>
        <p:blipFill>
          <a:blip r:embed="rId3"/>
          <a:stretch>
            <a:fillRect/>
          </a:stretch>
        </p:blipFill>
        <p:spPr>
          <a:xfrm>
            <a:off x="5650150" y="1825625"/>
            <a:ext cx="5703650" cy="3059771"/>
          </a:xfrm>
          <a:prstGeom prst="rect">
            <a:avLst/>
          </a:prstGeom>
          <a:ln>
            <a:solidFill>
              <a:srgbClr val="FF0000"/>
            </a:solidFill>
          </a:ln>
        </p:spPr>
      </p:pic>
    </p:spTree>
    <p:extLst>
      <p:ext uri="{BB962C8B-B14F-4D97-AF65-F5344CB8AC3E}">
        <p14:creationId xmlns:p14="http://schemas.microsoft.com/office/powerpoint/2010/main" val="2723943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“Create Jam Room” button on “Jam Rooms” page.</a:t>
            </a:r>
          </a:p>
          <a:p>
            <a:pPr lvl="1"/>
            <a:r>
              <a:rPr lang="en-US" dirty="0"/>
              <a:t>Should navigate to </a:t>
            </a:r>
            <a:r>
              <a:rPr lang="en-US" dirty="0">
                <a:hlinkClick r:id="rId2"/>
              </a:rPr>
              <a:t>http://localhost:3000/html/create_jam_room.html</a:t>
            </a:r>
            <a:endParaRPr lang="en-US" dirty="0"/>
          </a:p>
          <a:p>
            <a:pPr lvl="1"/>
            <a:r>
              <a:rPr lang="en-US" dirty="0"/>
              <a:t>From top to bottom, should see “Create Jam Room” header, jam room name box with label, owner username box with label, then “Create” button</a:t>
            </a:r>
          </a:p>
          <a:p>
            <a:pPr lvl="1"/>
            <a:r>
              <a:rPr lang="en-US" dirty="0"/>
              <a:t>Jam room name box should be empty with “Enter name” placeholder.</a:t>
            </a:r>
          </a:p>
          <a:p>
            <a:pPr lvl="1"/>
            <a:r>
              <a:rPr lang="en-US" dirty="0"/>
              <a:t>Owner username box should be empty with “Enter owner username” placeholder.</a:t>
            </a:r>
          </a:p>
        </p:txBody>
      </p:sp>
      <p:pic>
        <p:nvPicPr>
          <p:cNvPr id="4" name="Picture 3">
            <a:extLst>
              <a:ext uri="{FF2B5EF4-FFF2-40B4-BE49-F238E27FC236}">
                <a16:creationId xmlns:a16="http://schemas.microsoft.com/office/drawing/2014/main" id="{9320193C-4F95-4186-B851-193C7CE8BC17}"/>
              </a:ext>
            </a:extLst>
          </p:cNvPr>
          <p:cNvPicPr>
            <a:picLocks noChangeAspect="1"/>
          </p:cNvPicPr>
          <p:nvPr/>
        </p:nvPicPr>
        <p:blipFill>
          <a:blip r:embed="rId3"/>
          <a:stretch>
            <a:fillRect/>
          </a:stretch>
        </p:blipFill>
        <p:spPr>
          <a:xfrm>
            <a:off x="5650147" y="1825625"/>
            <a:ext cx="5703653" cy="3059772"/>
          </a:xfrm>
          <a:prstGeom prst="rect">
            <a:avLst/>
          </a:prstGeom>
          <a:ln>
            <a:solidFill>
              <a:srgbClr val="FF0000"/>
            </a:solidFill>
          </a:ln>
        </p:spPr>
      </p:pic>
    </p:spTree>
    <p:extLst>
      <p:ext uri="{BB962C8B-B14F-4D97-AF65-F5344CB8AC3E}">
        <p14:creationId xmlns:p14="http://schemas.microsoft.com/office/powerpoint/2010/main" val="233201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Click jam room name box, then owner username box, then click away.</a:t>
            </a:r>
          </a:p>
          <a:p>
            <a:pPr lvl="1"/>
            <a:r>
              <a:rPr lang="en-US" dirty="0"/>
              <a:t>Should see jam room name and owner username boxes turn red with red “Jam room name cannot be empty.” and “Owner username cannot be empty.” messages respectively</a:t>
            </a:r>
          </a:p>
          <a:p>
            <a:r>
              <a:rPr lang="en-US" dirty="0"/>
              <a:t>Refresh the page then click the “Create” button</a:t>
            </a:r>
          </a:p>
          <a:p>
            <a:pPr lvl="1"/>
            <a:r>
              <a:rPr lang="en-US" dirty="0"/>
              <a:t>Should see red error messages again</a:t>
            </a:r>
          </a:p>
          <a:p>
            <a:r>
              <a:rPr lang="en-US" dirty="0"/>
              <a:t>Validation checks for empty jam room name and owner username boxes should always occur as user releases keyboard keys, the boxes lose focus, and when the “Create”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421086" y="1825625"/>
            <a:ext cx="2307885" cy="830997"/>
          </a:xfrm>
          <a:prstGeom prst="rect">
            <a:avLst/>
          </a:prstGeom>
          <a:noFill/>
        </p:spPr>
        <p:txBody>
          <a:bodyPr wrap="square" rtlCol="0">
            <a:spAutoFit/>
          </a:bodyPr>
          <a:lstStyle/>
          <a:p>
            <a:r>
              <a:rPr lang="en-US" sz="2400" dirty="0"/>
              <a:t>Empty Jam Room Name</a:t>
            </a:r>
          </a:p>
        </p:txBody>
      </p:sp>
      <p:pic>
        <p:nvPicPr>
          <p:cNvPr id="4" name="Picture 3">
            <a:extLst>
              <a:ext uri="{FF2B5EF4-FFF2-40B4-BE49-F238E27FC236}">
                <a16:creationId xmlns:a16="http://schemas.microsoft.com/office/drawing/2014/main" id="{03052148-453C-490A-A83A-67408ACFE0F8}"/>
              </a:ext>
            </a:extLst>
          </p:cNvPr>
          <p:cNvPicPr>
            <a:picLocks noChangeAspect="1"/>
          </p:cNvPicPr>
          <p:nvPr/>
        </p:nvPicPr>
        <p:blipFill>
          <a:blip r:embed="rId2"/>
          <a:stretch>
            <a:fillRect/>
          </a:stretch>
        </p:blipFill>
        <p:spPr>
          <a:xfrm>
            <a:off x="7674055" y="4256225"/>
            <a:ext cx="4302453" cy="2308087"/>
          </a:xfrm>
          <a:prstGeom prst="rect">
            <a:avLst/>
          </a:prstGeom>
          <a:ln>
            <a:solidFill>
              <a:srgbClr val="FF0000"/>
            </a:solidFill>
          </a:ln>
        </p:spPr>
      </p:pic>
      <p:pic>
        <p:nvPicPr>
          <p:cNvPr id="5" name="Picture 4">
            <a:extLst>
              <a:ext uri="{FF2B5EF4-FFF2-40B4-BE49-F238E27FC236}">
                <a16:creationId xmlns:a16="http://schemas.microsoft.com/office/drawing/2014/main" id="{EC812DA5-37E3-479D-A85F-4AB5E806D22D}"/>
              </a:ext>
            </a:extLst>
          </p:cNvPr>
          <p:cNvPicPr>
            <a:picLocks noChangeAspect="1"/>
          </p:cNvPicPr>
          <p:nvPr/>
        </p:nvPicPr>
        <p:blipFill>
          <a:blip r:embed="rId3"/>
          <a:stretch>
            <a:fillRect/>
          </a:stretch>
        </p:blipFill>
        <p:spPr>
          <a:xfrm>
            <a:off x="7674054" y="1693207"/>
            <a:ext cx="4302453" cy="2308087"/>
          </a:xfrm>
          <a:prstGeom prst="rect">
            <a:avLst/>
          </a:prstGeom>
          <a:ln>
            <a:solidFill>
              <a:srgbClr val="FF0000"/>
            </a:solidFill>
          </a:ln>
        </p:spPr>
      </p:pic>
    </p:spTree>
    <p:extLst>
      <p:ext uri="{BB962C8B-B14F-4D97-AF65-F5344CB8AC3E}">
        <p14:creationId xmlns:p14="http://schemas.microsoft.com/office/powerpoint/2010/main" val="179750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(Jam Room Already Exists)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a:bodyPr>
          <a:lstStyle/>
          <a:p>
            <a:r>
              <a:rPr lang="en-US" dirty="0"/>
              <a:t>Enter the following values in the jam room creation page:</a:t>
            </a:r>
          </a:p>
          <a:p>
            <a:pPr lvl="1"/>
            <a:r>
              <a:rPr lang="en-US" dirty="0"/>
              <a:t>Jam Room Name: “More Tuna Toes” (or other existing jam room in database)</a:t>
            </a:r>
          </a:p>
          <a:p>
            <a:pPr lvl="1"/>
            <a:r>
              <a:rPr lang="en-US" dirty="0"/>
              <a:t>Owner Username: “tdog191”</a:t>
            </a:r>
          </a:p>
          <a:p>
            <a:r>
              <a:rPr lang="en-US" dirty="0"/>
              <a:t>Should see new page with message “That jam room already exists.” and “Try Again” button.</a:t>
            </a:r>
          </a:p>
        </p:txBody>
      </p:sp>
      <p:pic>
        <p:nvPicPr>
          <p:cNvPr id="4" name="Picture 3">
            <a:extLst>
              <a:ext uri="{FF2B5EF4-FFF2-40B4-BE49-F238E27FC236}">
                <a16:creationId xmlns:a16="http://schemas.microsoft.com/office/drawing/2014/main" id="{35CC2872-6AFB-4D1D-A0AD-040DA972D107}"/>
              </a:ext>
            </a:extLst>
          </p:cNvPr>
          <p:cNvPicPr>
            <a:picLocks noChangeAspect="1"/>
          </p:cNvPicPr>
          <p:nvPr/>
        </p:nvPicPr>
        <p:blipFill>
          <a:blip r:embed="rId2"/>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283435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(Owner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“Try Again” button</a:t>
            </a:r>
          </a:p>
          <a:p>
            <a:pPr lvl="1"/>
            <a:r>
              <a:rPr lang="en-US" dirty="0"/>
              <a:t>Should navigate to </a:t>
            </a:r>
            <a:r>
              <a:rPr lang="en-US" dirty="0">
                <a:hlinkClick r:id="rId2"/>
              </a:rPr>
              <a:t>http://localhost:3000/html/create_jam_room.html</a:t>
            </a:r>
            <a:endParaRPr lang="en-US" dirty="0"/>
          </a:p>
          <a:p>
            <a:r>
              <a:rPr lang="en-US" dirty="0"/>
              <a:t>Enter the following values in the jam room creation page:</a:t>
            </a:r>
          </a:p>
          <a:p>
            <a:pPr lvl="1"/>
            <a:r>
              <a:rPr lang="en-US" dirty="0"/>
              <a:t>Jam Room Name: “Dancing Tuna Feet” (or other nonexistent jam room in database)</a:t>
            </a:r>
          </a:p>
          <a:p>
            <a:pPr lvl="1"/>
            <a:r>
              <a:rPr lang="en-US" dirty="0"/>
              <a:t>Owner Username: “salt” (or other nonexistent user in database)</a:t>
            </a:r>
          </a:p>
          <a:p>
            <a:r>
              <a:rPr lang="en-US" dirty="0"/>
              <a:t>Should see new page with message “That owner username does not exist.” and “Try Again” button.</a:t>
            </a:r>
          </a:p>
        </p:txBody>
      </p:sp>
      <p:pic>
        <p:nvPicPr>
          <p:cNvPr id="4" name="Picture 3">
            <a:extLst>
              <a:ext uri="{FF2B5EF4-FFF2-40B4-BE49-F238E27FC236}">
                <a16:creationId xmlns:a16="http://schemas.microsoft.com/office/drawing/2014/main" id="{55ADADD8-D2DC-4ED7-A47D-0728368A9EFE}"/>
              </a:ext>
            </a:extLst>
          </p:cNvPr>
          <p:cNvPicPr>
            <a:picLocks noChangeAspect="1"/>
          </p:cNvPicPr>
          <p:nvPr/>
        </p:nvPicPr>
        <p:blipFill>
          <a:blip r:embed="rId3"/>
          <a:stretch>
            <a:fillRect/>
          </a:stretch>
        </p:blipFill>
        <p:spPr>
          <a:xfrm>
            <a:off x="5833512" y="1825625"/>
            <a:ext cx="5520288" cy="2961404"/>
          </a:xfrm>
          <a:prstGeom prst="rect">
            <a:avLst/>
          </a:prstGeom>
          <a:ln>
            <a:solidFill>
              <a:srgbClr val="FF0000"/>
            </a:solidFill>
          </a:ln>
        </p:spPr>
      </p:pic>
    </p:spTree>
    <p:extLst>
      <p:ext uri="{BB962C8B-B14F-4D97-AF65-F5344CB8AC3E}">
        <p14:creationId xmlns:p14="http://schemas.microsoft.com/office/powerpoint/2010/main" val="160714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Create Jam Room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Click “Try Again” button</a:t>
            </a:r>
          </a:p>
          <a:p>
            <a:pPr lvl="1"/>
            <a:r>
              <a:rPr lang="en-US" dirty="0"/>
              <a:t>Should navigate to </a:t>
            </a:r>
            <a:r>
              <a:rPr lang="en-US" dirty="0">
                <a:hlinkClick r:id="rId2"/>
              </a:rPr>
              <a:t>http://localhost:3000/html/create_jam_room.html</a:t>
            </a:r>
            <a:endParaRPr lang="en-US" dirty="0"/>
          </a:p>
          <a:p>
            <a:r>
              <a:rPr lang="en-US" dirty="0"/>
              <a:t>Enter the following values in the jam room creation page:</a:t>
            </a:r>
          </a:p>
          <a:p>
            <a:pPr lvl="1"/>
            <a:r>
              <a:rPr lang="en-US" dirty="0"/>
              <a:t>Jam Room Name: “Dancing Tuna Feet” (or other nonexistent jam room in database)</a:t>
            </a:r>
          </a:p>
          <a:p>
            <a:pPr lvl="1"/>
            <a:r>
              <a:rPr lang="en-US" dirty="0"/>
              <a:t>Owner Username: “tdog191” (or other existing user in database)</a:t>
            </a:r>
          </a:p>
          <a:p>
            <a:r>
              <a:rPr lang="en-US" dirty="0"/>
              <a:t>Should see new page with message “Jam room successfully created!” and “Go Back” button.</a:t>
            </a:r>
          </a:p>
        </p:txBody>
      </p:sp>
      <p:pic>
        <p:nvPicPr>
          <p:cNvPr id="4" name="Picture 3">
            <a:extLst>
              <a:ext uri="{FF2B5EF4-FFF2-40B4-BE49-F238E27FC236}">
                <a16:creationId xmlns:a16="http://schemas.microsoft.com/office/drawing/2014/main" id="{4F1F5555-3A6D-4FCC-99E4-2AEA416DDED5}"/>
              </a:ext>
            </a:extLst>
          </p:cNvPr>
          <p:cNvPicPr>
            <a:picLocks noChangeAspect="1"/>
          </p:cNvPicPr>
          <p:nvPr/>
        </p:nvPicPr>
        <p:blipFill>
          <a:blip r:embed="rId3"/>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489567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Name)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Return to “Jam Rooms” page and enter “t” (or other prefix (ignoring case) of a jam room in the database) into “Search by Name” bar and click “Search” button immediately below.</a:t>
            </a:r>
          </a:p>
          <a:p>
            <a:pPr lvl="1"/>
            <a:r>
              <a:rPr lang="en-US" dirty="0"/>
              <a:t>Should see list of all jam rooms in database with matching prefixes (ignoring case)</a:t>
            </a:r>
          </a:p>
          <a:p>
            <a:pPr lvl="1"/>
            <a:r>
              <a:rPr lang="en-US" dirty="0"/>
              <a:t>Odd-numbered entries should be colored light-blue while even-numbered entries are colored light-green.</a:t>
            </a:r>
          </a:p>
          <a:p>
            <a:r>
              <a:rPr lang="en-US" dirty="0"/>
              <a:t>Enter “Tuna Feet” (or other jam room in database) into “Search by Name” bar and click “Search” button immediately below.</a:t>
            </a:r>
          </a:p>
          <a:p>
            <a:pPr lvl="1"/>
            <a:r>
              <a:rPr lang="en-US" dirty="0"/>
              <a:t>Old search results should disappear, and the new search results should be displayed.</a:t>
            </a:r>
          </a:p>
          <a:p>
            <a:pPr lvl="1"/>
            <a:endParaRPr lang="en-US" dirty="0"/>
          </a:p>
          <a:p>
            <a:pPr lvl="1"/>
            <a:endParaRPr lang="en-US" dirty="0"/>
          </a:p>
        </p:txBody>
      </p:sp>
      <p:pic>
        <p:nvPicPr>
          <p:cNvPr id="5" name="Picture 4">
            <a:extLst>
              <a:ext uri="{FF2B5EF4-FFF2-40B4-BE49-F238E27FC236}">
                <a16:creationId xmlns:a16="http://schemas.microsoft.com/office/drawing/2014/main" id="{BD405C19-1B9E-405C-8019-BF30FFDCA51F}"/>
              </a:ext>
            </a:extLst>
          </p:cNvPr>
          <p:cNvPicPr>
            <a:picLocks noChangeAspect="1"/>
          </p:cNvPicPr>
          <p:nvPr/>
        </p:nvPicPr>
        <p:blipFill>
          <a:blip r:embed="rId2"/>
          <a:stretch>
            <a:fillRect/>
          </a:stretch>
        </p:blipFill>
        <p:spPr>
          <a:xfrm>
            <a:off x="7930662" y="1825625"/>
            <a:ext cx="3423138" cy="1836371"/>
          </a:xfrm>
          <a:prstGeom prst="rect">
            <a:avLst/>
          </a:prstGeom>
          <a:ln>
            <a:solidFill>
              <a:srgbClr val="FF0000"/>
            </a:solidFill>
          </a:ln>
        </p:spPr>
      </p:pic>
      <p:pic>
        <p:nvPicPr>
          <p:cNvPr id="6" name="Picture 5">
            <a:extLst>
              <a:ext uri="{FF2B5EF4-FFF2-40B4-BE49-F238E27FC236}">
                <a16:creationId xmlns:a16="http://schemas.microsoft.com/office/drawing/2014/main" id="{2AAF9513-00BD-4888-BF54-B54BEB50ADDD}"/>
              </a:ext>
            </a:extLst>
          </p:cNvPr>
          <p:cNvPicPr>
            <a:picLocks noChangeAspect="1"/>
          </p:cNvPicPr>
          <p:nvPr/>
        </p:nvPicPr>
        <p:blipFill>
          <a:blip r:embed="rId3"/>
          <a:stretch>
            <a:fillRect/>
          </a:stretch>
        </p:blipFill>
        <p:spPr>
          <a:xfrm>
            <a:off x="7930661" y="4862878"/>
            <a:ext cx="3423139" cy="1836371"/>
          </a:xfrm>
          <a:prstGeom prst="rect">
            <a:avLst/>
          </a:prstGeom>
          <a:ln>
            <a:solidFill>
              <a:srgbClr val="FF0000"/>
            </a:solidFill>
          </a:ln>
        </p:spPr>
      </p:pic>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spTree>
    <p:extLst>
      <p:ext uri="{BB962C8B-B14F-4D97-AF65-F5344CB8AC3E}">
        <p14:creationId xmlns:p14="http://schemas.microsoft.com/office/powerpoint/2010/main" val="278752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Owner)</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0000" lnSpcReduction="20000"/>
          </a:bodyPr>
          <a:lstStyle/>
          <a:p>
            <a:r>
              <a:rPr lang="en-US" dirty="0"/>
              <a:t>Enter “t” (or other prefix (ignoring case) of a jam room owner username in the database) into “Search by Owner” bar and click “Search” button immediately below.</a:t>
            </a:r>
          </a:p>
          <a:p>
            <a:pPr lvl="1"/>
            <a:r>
              <a:rPr lang="en-US" dirty="0"/>
              <a:t>Should see list of all jam rooms in database with owners that have usernames with matching prefixes (ignoring case)</a:t>
            </a:r>
          </a:p>
          <a:p>
            <a:pPr lvl="1"/>
            <a:r>
              <a:rPr lang="en-US" dirty="0"/>
              <a:t>Odd-numbered entries should be colored light-blue while even-numbered entries are colored light-green.</a:t>
            </a:r>
          </a:p>
          <a:p>
            <a:r>
              <a:rPr lang="en-US" dirty="0"/>
              <a:t>Enter “tdog191” (or other jam room owner username in database) into “Search by Owner” bar and click “Search” button immediately below.</a:t>
            </a:r>
          </a:p>
          <a:p>
            <a:pPr lvl="1"/>
            <a:r>
              <a:rPr lang="en-US" dirty="0"/>
              <a:t>Old search results should disappear, and the new search results should be displayed.</a:t>
            </a:r>
          </a:p>
          <a:p>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pic>
        <p:nvPicPr>
          <p:cNvPr id="9" name="Picture 8">
            <a:extLst>
              <a:ext uri="{FF2B5EF4-FFF2-40B4-BE49-F238E27FC236}">
                <a16:creationId xmlns:a16="http://schemas.microsoft.com/office/drawing/2014/main" id="{246CF783-65A1-48DC-91C4-4AB163347F90}"/>
              </a:ext>
            </a:extLst>
          </p:cNvPr>
          <p:cNvPicPr>
            <a:picLocks noChangeAspect="1"/>
          </p:cNvPicPr>
          <p:nvPr/>
        </p:nvPicPr>
        <p:blipFill>
          <a:blip r:embed="rId2"/>
          <a:stretch>
            <a:fillRect/>
          </a:stretch>
        </p:blipFill>
        <p:spPr>
          <a:xfrm>
            <a:off x="7930662" y="1690688"/>
            <a:ext cx="3423138" cy="1836371"/>
          </a:xfrm>
          <a:prstGeom prst="rect">
            <a:avLst/>
          </a:prstGeom>
          <a:ln>
            <a:solidFill>
              <a:srgbClr val="FF0000"/>
            </a:solidFill>
          </a:ln>
        </p:spPr>
      </p:pic>
      <p:pic>
        <p:nvPicPr>
          <p:cNvPr id="10" name="Picture 9">
            <a:extLst>
              <a:ext uri="{FF2B5EF4-FFF2-40B4-BE49-F238E27FC236}">
                <a16:creationId xmlns:a16="http://schemas.microsoft.com/office/drawing/2014/main" id="{4D130B92-5466-4D54-B841-C531576C678D}"/>
              </a:ext>
            </a:extLst>
          </p:cNvPr>
          <p:cNvPicPr>
            <a:picLocks noChangeAspect="1"/>
          </p:cNvPicPr>
          <p:nvPr/>
        </p:nvPicPr>
        <p:blipFill>
          <a:blip r:embed="rId3"/>
          <a:stretch>
            <a:fillRect/>
          </a:stretch>
        </p:blipFill>
        <p:spPr>
          <a:xfrm>
            <a:off x="7930662" y="4656504"/>
            <a:ext cx="3423138" cy="1836371"/>
          </a:xfrm>
          <a:prstGeom prst="rect">
            <a:avLst/>
          </a:prstGeom>
          <a:ln>
            <a:solidFill>
              <a:srgbClr val="FF0000"/>
            </a:solidFill>
          </a:ln>
        </p:spPr>
      </p:pic>
    </p:spTree>
    <p:extLst>
      <p:ext uri="{BB962C8B-B14F-4D97-AF65-F5344CB8AC3E}">
        <p14:creationId xmlns:p14="http://schemas.microsoft.com/office/powerpoint/2010/main" val="49442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CFCE-C341-4256-A564-753B6EA93D9A}"/>
              </a:ext>
            </a:extLst>
          </p:cNvPr>
          <p:cNvSpPr>
            <a:spLocks noGrp="1"/>
          </p:cNvSpPr>
          <p:nvPr>
            <p:ph type="title"/>
          </p:nvPr>
        </p:nvSpPr>
        <p:spPr/>
        <p:txBody>
          <a:bodyPr/>
          <a:lstStyle/>
          <a:p>
            <a:r>
              <a:rPr lang="en-US" dirty="0"/>
              <a:t>Home Page</a:t>
            </a:r>
          </a:p>
        </p:txBody>
      </p:sp>
      <p:sp>
        <p:nvSpPr>
          <p:cNvPr id="3" name="Content Placeholder 2">
            <a:extLst>
              <a:ext uri="{FF2B5EF4-FFF2-40B4-BE49-F238E27FC236}">
                <a16:creationId xmlns:a16="http://schemas.microsoft.com/office/drawing/2014/main" id="{FD608B27-1938-46F5-BBCC-7E49ABE343B8}"/>
              </a:ext>
            </a:extLst>
          </p:cNvPr>
          <p:cNvSpPr>
            <a:spLocks noGrp="1"/>
          </p:cNvSpPr>
          <p:nvPr>
            <p:ph idx="1"/>
          </p:nvPr>
        </p:nvSpPr>
        <p:spPr>
          <a:xfrm>
            <a:off x="838200" y="1825625"/>
            <a:ext cx="4522365" cy="4351338"/>
          </a:xfrm>
        </p:spPr>
        <p:txBody>
          <a:bodyPr>
            <a:normAutofit lnSpcReduction="10000"/>
          </a:bodyPr>
          <a:lstStyle/>
          <a:p>
            <a:r>
              <a:rPr lang="en-US" dirty="0"/>
              <a:t>Navigate to </a:t>
            </a:r>
            <a:r>
              <a:rPr lang="en-US" dirty="0">
                <a:hlinkClick r:id="rId2"/>
              </a:rPr>
              <a:t>http://localhost:3000/</a:t>
            </a:r>
            <a:endParaRPr lang="en-US" dirty="0"/>
          </a:p>
          <a:p>
            <a:pPr lvl="1"/>
            <a:r>
              <a:rPr lang="en-US" dirty="0"/>
              <a:t>Should see Jam-a-Tuna image, text, and buttons</a:t>
            </a:r>
          </a:p>
          <a:p>
            <a:pPr lvl="1"/>
            <a:r>
              <a:rPr lang="en-US" dirty="0"/>
              <a:t>All buttons should work by taking you to a new page</a:t>
            </a:r>
          </a:p>
          <a:p>
            <a:pPr lvl="1"/>
            <a:r>
              <a:rPr lang="en-US" dirty="0"/>
              <a:t>Page should be centered in middle of browser</a:t>
            </a:r>
          </a:p>
          <a:p>
            <a:pPr lvl="1"/>
            <a:r>
              <a:rPr lang="en-US" dirty="0"/>
              <a:t>Should NOT see “Profile” and “Logout” buttons upon first visit to website in tab because no login has happened yet</a:t>
            </a:r>
          </a:p>
        </p:txBody>
      </p:sp>
      <p:pic>
        <p:nvPicPr>
          <p:cNvPr id="4" name="Picture 3">
            <a:extLst>
              <a:ext uri="{FF2B5EF4-FFF2-40B4-BE49-F238E27FC236}">
                <a16:creationId xmlns:a16="http://schemas.microsoft.com/office/drawing/2014/main" id="{0E69068E-534B-4C05-88FF-6C867BD1AA3B}"/>
              </a:ext>
            </a:extLst>
          </p:cNvPr>
          <p:cNvPicPr>
            <a:picLocks noChangeAspect="1"/>
          </p:cNvPicPr>
          <p:nvPr/>
        </p:nvPicPr>
        <p:blipFill>
          <a:blip r:embed="rId3"/>
          <a:stretch>
            <a:fillRect/>
          </a:stretch>
        </p:blipFill>
        <p:spPr>
          <a:xfrm>
            <a:off x="5883394" y="1690688"/>
            <a:ext cx="5470406" cy="2934645"/>
          </a:xfrm>
          <a:prstGeom prst="rect">
            <a:avLst/>
          </a:prstGeom>
          <a:ln>
            <a:solidFill>
              <a:srgbClr val="FF0000"/>
            </a:solidFill>
          </a:ln>
        </p:spPr>
      </p:pic>
    </p:spTree>
    <p:extLst>
      <p:ext uri="{BB962C8B-B14F-4D97-AF65-F5344CB8AC3E}">
        <p14:creationId xmlns:p14="http://schemas.microsoft.com/office/powerpoint/2010/main" val="150275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Jam Room Search (Search by Minimum Number of Members)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Enter “1” into “Search by Minimum Number of Members” bar and click “Search” button immediately below.</a:t>
            </a:r>
          </a:p>
          <a:p>
            <a:pPr lvl="1"/>
            <a:r>
              <a:rPr lang="en-US" dirty="0"/>
              <a:t>Should see list of all jam rooms in database (since every jam room has its owner as a member, thereby meeting the minimum number of members 1)</a:t>
            </a:r>
          </a:p>
          <a:p>
            <a:pPr lvl="1"/>
            <a:r>
              <a:rPr lang="en-US" dirty="0"/>
              <a:t>Odd-numbered entries should be colored light-blue while even-numbered entries are colored light-green.</a:t>
            </a:r>
          </a:p>
          <a:p>
            <a:r>
              <a:rPr lang="en-US" dirty="0"/>
              <a:t>Enter “2” into “Search by Minimum Number of Members” bar and click “Search” button immediately below.</a:t>
            </a:r>
          </a:p>
          <a:p>
            <a:pPr lvl="1"/>
            <a:r>
              <a:rPr lang="en-US" dirty="0"/>
              <a:t>Old search results should disappear, and the new search results should be displayed.</a:t>
            </a:r>
          </a:p>
          <a:p>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1A9E3D72-9A73-41D2-B1B5-CAE4329FC6B2}"/>
              </a:ext>
            </a:extLst>
          </p:cNvPr>
          <p:cNvSpPr txBox="1"/>
          <p:nvPr/>
        </p:nvSpPr>
        <p:spPr>
          <a:xfrm>
            <a:off x="9205547" y="994896"/>
            <a:ext cx="1872762" cy="523220"/>
          </a:xfrm>
          <a:prstGeom prst="rect">
            <a:avLst/>
          </a:prstGeom>
          <a:noFill/>
        </p:spPr>
        <p:txBody>
          <a:bodyPr wrap="square" rtlCol="0">
            <a:spAutoFit/>
          </a:bodyPr>
          <a:lstStyle/>
          <a:p>
            <a:r>
              <a:rPr lang="en-US" sz="2800" dirty="0"/>
              <a:t>First Search</a:t>
            </a:r>
          </a:p>
        </p:txBody>
      </p:sp>
      <p:sp>
        <p:nvSpPr>
          <p:cNvPr id="8" name="TextBox 7">
            <a:extLst>
              <a:ext uri="{FF2B5EF4-FFF2-40B4-BE49-F238E27FC236}">
                <a16:creationId xmlns:a16="http://schemas.microsoft.com/office/drawing/2014/main" id="{F41C5F11-8DF0-4166-B7BB-C82EC966FBE3}"/>
              </a:ext>
            </a:extLst>
          </p:cNvPr>
          <p:cNvSpPr txBox="1"/>
          <p:nvPr/>
        </p:nvSpPr>
        <p:spPr>
          <a:xfrm>
            <a:off x="8748346" y="4000827"/>
            <a:ext cx="2329963" cy="523220"/>
          </a:xfrm>
          <a:prstGeom prst="rect">
            <a:avLst/>
          </a:prstGeom>
          <a:noFill/>
        </p:spPr>
        <p:txBody>
          <a:bodyPr wrap="square" rtlCol="0">
            <a:spAutoFit/>
          </a:bodyPr>
          <a:lstStyle/>
          <a:p>
            <a:r>
              <a:rPr lang="en-US" sz="2800" dirty="0"/>
              <a:t>Second Search</a:t>
            </a:r>
          </a:p>
        </p:txBody>
      </p:sp>
      <p:pic>
        <p:nvPicPr>
          <p:cNvPr id="10" name="Picture 9">
            <a:extLst>
              <a:ext uri="{FF2B5EF4-FFF2-40B4-BE49-F238E27FC236}">
                <a16:creationId xmlns:a16="http://schemas.microsoft.com/office/drawing/2014/main" id="{4D130B92-5466-4D54-B841-C531576C678D}"/>
              </a:ext>
            </a:extLst>
          </p:cNvPr>
          <p:cNvPicPr>
            <a:picLocks noChangeAspect="1"/>
          </p:cNvPicPr>
          <p:nvPr/>
        </p:nvPicPr>
        <p:blipFill>
          <a:blip r:embed="rId2"/>
          <a:stretch>
            <a:fillRect/>
          </a:stretch>
        </p:blipFill>
        <p:spPr>
          <a:xfrm>
            <a:off x="7930662" y="4656504"/>
            <a:ext cx="3423138" cy="1836371"/>
          </a:xfrm>
          <a:prstGeom prst="rect">
            <a:avLst/>
          </a:prstGeom>
          <a:ln>
            <a:solidFill>
              <a:srgbClr val="FF0000"/>
            </a:solidFill>
          </a:ln>
        </p:spPr>
      </p:pic>
      <p:pic>
        <p:nvPicPr>
          <p:cNvPr id="4" name="Picture 3">
            <a:extLst>
              <a:ext uri="{FF2B5EF4-FFF2-40B4-BE49-F238E27FC236}">
                <a16:creationId xmlns:a16="http://schemas.microsoft.com/office/drawing/2014/main" id="{EC47A051-0F0C-4998-8AEC-FF72C2929748}"/>
              </a:ext>
            </a:extLst>
          </p:cNvPr>
          <p:cNvPicPr>
            <a:picLocks noChangeAspect="1"/>
          </p:cNvPicPr>
          <p:nvPr/>
        </p:nvPicPr>
        <p:blipFill>
          <a:blip r:embed="rId3"/>
          <a:stretch>
            <a:fillRect/>
          </a:stretch>
        </p:blipFill>
        <p:spPr>
          <a:xfrm>
            <a:off x="7983417" y="1690688"/>
            <a:ext cx="3423138" cy="1836371"/>
          </a:xfrm>
          <a:prstGeom prst="rect">
            <a:avLst/>
          </a:prstGeom>
          <a:ln>
            <a:solidFill>
              <a:srgbClr val="FF0000"/>
            </a:solidFill>
          </a:ln>
        </p:spPr>
      </p:pic>
    </p:spTree>
    <p:extLst>
      <p:ext uri="{BB962C8B-B14F-4D97-AF65-F5344CB8AC3E}">
        <p14:creationId xmlns:p14="http://schemas.microsoft.com/office/powerpoint/2010/main" val="102880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Jam Room Page</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fontScale="70000" lnSpcReduction="20000"/>
          </a:bodyPr>
          <a:lstStyle/>
          <a:p>
            <a:r>
              <a:rPr lang="en-US" dirty="0"/>
              <a:t>Click “Tuna Feet” (or other search result entry on “Jam Rooms” page).</a:t>
            </a:r>
          </a:p>
          <a:p>
            <a:pPr lvl="1"/>
            <a:r>
              <a:rPr lang="en-US" dirty="0"/>
              <a:t>Should navigate to </a:t>
            </a:r>
            <a:r>
              <a:rPr lang="en-US" dirty="0">
                <a:hlinkClick r:id="rId2"/>
              </a:rPr>
              <a:t>http://localhost:3000/html/jam_room.html</a:t>
            </a:r>
            <a:endParaRPr lang="en-US" dirty="0"/>
          </a:p>
          <a:p>
            <a:pPr lvl="1"/>
            <a:r>
              <a:rPr lang="en-US" dirty="0"/>
              <a:t>From top to bottom, should see “Welcome to &lt;name of jam room&gt;!” header, “Owner” header, clickable light-blue rectangle containing the username of the jam room’s owner, “Members” header, list of all members in the jam room, then “Chat”, “Audio”, and “Go Back” buttons</a:t>
            </a:r>
          </a:p>
          <a:p>
            <a:pPr lvl="1"/>
            <a:r>
              <a:rPr lang="en-US" dirty="0"/>
              <a:t>Odd-numbered entries of the members list should be colored light-blue while even-numbered entries are colored light-green.</a:t>
            </a:r>
          </a:p>
          <a:p>
            <a:r>
              <a:rPr lang="en-US" dirty="0"/>
              <a:t>Click any user entry on the page</a:t>
            </a:r>
          </a:p>
          <a:p>
            <a:pPr lvl="1"/>
            <a:r>
              <a:rPr lang="en-US" dirty="0"/>
              <a:t>Should navigate to corresponding user’s profile page</a:t>
            </a:r>
          </a:p>
          <a:p>
            <a:r>
              <a:rPr lang="en-US" dirty="0"/>
              <a:t>Click “Go Back” button</a:t>
            </a:r>
          </a:p>
          <a:p>
            <a:pPr lvl="1"/>
            <a:r>
              <a:rPr lang="en-US" dirty="0"/>
              <a:t>Should navigate to </a:t>
            </a:r>
            <a:r>
              <a:rPr lang="en-US" dirty="0">
                <a:hlinkClick r:id="rId3"/>
              </a:rPr>
              <a:t>http://localhost:3000/html/view_jam_rooms.html</a:t>
            </a:r>
            <a:endParaRPr lang="en-US" dirty="0"/>
          </a:p>
        </p:txBody>
      </p:sp>
      <p:sp>
        <p:nvSpPr>
          <p:cNvPr id="8" name="TextBox 7">
            <a:extLst>
              <a:ext uri="{FF2B5EF4-FFF2-40B4-BE49-F238E27FC236}">
                <a16:creationId xmlns:a16="http://schemas.microsoft.com/office/drawing/2014/main" id="{46B0B86E-7D87-414E-9FE4-3EB1FA791CB8}"/>
              </a:ext>
            </a:extLst>
          </p:cNvPr>
          <p:cNvSpPr txBox="1"/>
          <p:nvPr/>
        </p:nvSpPr>
        <p:spPr>
          <a:xfrm>
            <a:off x="8223738" y="3354093"/>
            <a:ext cx="3130062" cy="523220"/>
          </a:xfrm>
          <a:prstGeom prst="rect">
            <a:avLst/>
          </a:prstGeom>
          <a:noFill/>
        </p:spPr>
        <p:txBody>
          <a:bodyPr wrap="square" rtlCol="0">
            <a:spAutoFit/>
          </a:bodyPr>
          <a:lstStyle/>
          <a:p>
            <a:r>
              <a:rPr lang="en-US" sz="2800" dirty="0"/>
              <a:t>After Selecting User</a:t>
            </a:r>
          </a:p>
        </p:txBody>
      </p:sp>
      <p:sp>
        <p:nvSpPr>
          <p:cNvPr id="9" name="TextBox 8">
            <a:extLst>
              <a:ext uri="{FF2B5EF4-FFF2-40B4-BE49-F238E27FC236}">
                <a16:creationId xmlns:a16="http://schemas.microsoft.com/office/drawing/2014/main" id="{1108944A-785D-409A-A40A-214DFC9543BF}"/>
              </a:ext>
            </a:extLst>
          </p:cNvPr>
          <p:cNvSpPr txBox="1"/>
          <p:nvPr/>
        </p:nvSpPr>
        <p:spPr>
          <a:xfrm>
            <a:off x="8880231" y="504686"/>
            <a:ext cx="2473569" cy="523220"/>
          </a:xfrm>
          <a:prstGeom prst="rect">
            <a:avLst/>
          </a:prstGeom>
          <a:noFill/>
        </p:spPr>
        <p:txBody>
          <a:bodyPr wrap="square" rtlCol="0">
            <a:spAutoFit/>
          </a:bodyPr>
          <a:lstStyle/>
          <a:p>
            <a:r>
              <a:rPr lang="en-US" sz="2800" dirty="0"/>
              <a:t>Jam Room Page</a:t>
            </a:r>
          </a:p>
        </p:txBody>
      </p:sp>
      <p:pic>
        <p:nvPicPr>
          <p:cNvPr id="6" name="Picture 5">
            <a:extLst>
              <a:ext uri="{FF2B5EF4-FFF2-40B4-BE49-F238E27FC236}">
                <a16:creationId xmlns:a16="http://schemas.microsoft.com/office/drawing/2014/main" id="{6C31FBDB-9A72-4111-9ADE-32BA92A03F7B}"/>
              </a:ext>
            </a:extLst>
          </p:cNvPr>
          <p:cNvPicPr>
            <a:picLocks noChangeAspect="1"/>
          </p:cNvPicPr>
          <p:nvPr/>
        </p:nvPicPr>
        <p:blipFill>
          <a:blip r:embed="rId4"/>
          <a:stretch>
            <a:fillRect/>
          </a:stretch>
        </p:blipFill>
        <p:spPr>
          <a:xfrm>
            <a:off x="8404656" y="1302173"/>
            <a:ext cx="3313685" cy="1777654"/>
          </a:xfrm>
          <a:prstGeom prst="rect">
            <a:avLst/>
          </a:prstGeom>
          <a:ln>
            <a:solidFill>
              <a:srgbClr val="FF0000"/>
            </a:solidFill>
          </a:ln>
        </p:spPr>
      </p:pic>
      <p:pic>
        <p:nvPicPr>
          <p:cNvPr id="7" name="Picture 6">
            <a:extLst>
              <a:ext uri="{FF2B5EF4-FFF2-40B4-BE49-F238E27FC236}">
                <a16:creationId xmlns:a16="http://schemas.microsoft.com/office/drawing/2014/main" id="{0931C776-F4F4-4F43-AB07-7CA61D7BE699}"/>
              </a:ext>
            </a:extLst>
          </p:cNvPr>
          <p:cNvPicPr>
            <a:picLocks noChangeAspect="1"/>
          </p:cNvPicPr>
          <p:nvPr/>
        </p:nvPicPr>
        <p:blipFill>
          <a:blip r:embed="rId5"/>
          <a:stretch>
            <a:fillRect/>
          </a:stretch>
        </p:blipFill>
        <p:spPr>
          <a:xfrm>
            <a:off x="7344388" y="4016875"/>
            <a:ext cx="4373954" cy="1240925"/>
          </a:xfrm>
          <a:prstGeom prst="rect">
            <a:avLst/>
          </a:prstGeom>
          <a:ln>
            <a:solidFill>
              <a:srgbClr val="FF0000"/>
            </a:solidFill>
          </a:ln>
        </p:spPr>
      </p:pic>
    </p:spTree>
    <p:extLst>
      <p:ext uri="{BB962C8B-B14F-4D97-AF65-F5344CB8AC3E}">
        <p14:creationId xmlns:p14="http://schemas.microsoft.com/office/powerpoint/2010/main" val="515384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Chat Page</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fontScale="92500" lnSpcReduction="20000"/>
          </a:bodyPr>
          <a:lstStyle/>
          <a:p>
            <a:r>
              <a:rPr lang="en-US" dirty="0"/>
              <a:t>Click “Chat” button on jam room page.</a:t>
            </a:r>
          </a:p>
          <a:p>
            <a:pPr lvl="1"/>
            <a:r>
              <a:rPr lang="en-US" dirty="0"/>
              <a:t>Should navigate to </a:t>
            </a:r>
            <a:r>
              <a:rPr lang="en-US" dirty="0">
                <a:hlinkClick r:id="rId2"/>
              </a:rPr>
              <a:t>http://localhost:3000/html/chat.html</a:t>
            </a:r>
            <a:endParaRPr lang="en-US" dirty="0"/>
          </a:p>
          <a:p>
            <a:pPr lvl="1"/>
            <a:r>
              <a:rPr lang="en-US" dirty="0"/>
              <a:t>From left to right at the bottom of the page, should see username box, message box, then “Send” button</a:t>
            </a:r>
          </a:p>
          <a:p>
            <a:pPr lvl="1"/>
            <a:r>
              <a:rPr lang="en-US" dirty="0"/>
              <a:t>Username box should be empty with “Enter username” placeholder.</a:t>
            </a:r>
          </a:p>
          <a:p>
            <a:pPr lvl="1"/>
            <a:r>
              <a:rPr lang="en-US" dirty="0"/>
              <a:t>Message box should be empty with “Enter message” placeholder.</a:t>
            </a:r>
          </a:p>
        </p:txBody>
      </p:sp>
      <p:pic>
        <p:nvPicPr>
          <p:cNvPr id="11" name="Picture 10">
            <a:extLst>
              <a:ext uri="{FF2B5EF4-FFF2-40B4-BE49-F238E27FC236}">
                <a16:creationId xmlns:a16="http://schemas.microsoft.com/office/drawing/2014/main" id="{75B2460B-8189-41E0-AD4B-AA95555C3174}"/>
              </a:ext>
            </a:extLst>
          </p:cNvPr>
          <p:cNvPicPr>
            <a:picLocks noChangeAspect="1"/>
          </p:cNvPicPr>
          <p:nvPr/>
        </p:nvPicPr>
        <p:blipFill>
          <a:blip r:embed="rId3"/>
          <a:stretch>
            <a:fillRect/>
          </a:stretch>
        </p:blipFill>
        <p:spPr>
          <a:xfrm>
            <a:off x="5239989" y="1690688"/>
            <a:ext cx="6321583" cy="3391266"/>
          </a:xfrm>
          <a:prstGeom prst="rect">
            <a:avLst/>
          </a:prstGeom>
          <a:ln>
            <a:solidFill>
              <a:srgbClr val="FF0000"/>
            </a:solidFill>
          </a:ln>
        </p:spPr>
      </p:pic>
    </p:spTree>
    <p:extLst>
      <p:ext uri="{BB962C8B-B14F-4D97-AF65-F5344CB8AC3E}">
        <p14:creationId xmlns:p14="http://schemas.microsoft.com/office/powerpoint/2010/main" val="9789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Chat Page Cont.</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fontScale="85000" lnSpcReduction="10000"/>
          </a:bodyPr>
          <a:lstStyle/>
          <a:p>
            <a:r>
              <a:rPr lang="en-US" dirty="0"/>
              <a:t>Open chat page in two browser tabs.</a:t>
            </a:r>
          </a:p>
          <a:p>
            <a:pPr lvl="1"/>
            <a:r>
              <a:rPr lang="en-US" dirty="0"/>
              <a:t>Type username and messages into either tab and hit ‘Enter’.</a:t>
            </a:r>
          </a:p>
          <a:p>
            <a:pPr lvl="1"/>
            <a:r>
              <a:rPr lang="en-US" dirty="0"/>
              <a:t>Messages should show on both tabs.</a:t>
            </a:r>
          </a:p>
          <a:p>
            <a:pPr lvl="1"/>
            <a:r>
              <a:rPr lang="en-US" dirty="0"/>
              <a:t>Every sent message should be of the form “&lt;username&gt;: &lt;message&gt;”.</a:t>
            </a:r>
          </a:p>
          <a:p>
            <a:pPr lvl="1"/>
            <a:r>
              <a:rPr lang="en-US" dirty="0"/>
              <a:t>Every odd-numbered message should have a gray background.</a:t>
            </a:r>
          </a:p>
          <a:p>
            <a:pPr lvl="1"/>
            <a:r>
              <a:rPr lang="en-US" dirty="0"/>
              <a:t>Message box should become empty after a message is sent.</a:t>
            </a:r>
          </a:p>
          <a:p>
            <a:pPr lvl="1"/>
            <a:r>
              <a:rPr lang="en-US" dirty="0"/>
              <a:t>Messages should not appear to any user outside the jam room.</a:t>
            </a:r>
          </a:p>
        </p:txBody>
      </p:sp>
      <p:pic>
        <p:nvPicPr>
          <p:cNvPr id="10" name="Picture 9">
            <a:extLst>
              <a:ext uri="{FF2B5EF4-FFF2-40B4-BE49-F238E27FC236}">
                <a16:creationId xmlns:a16="http://schemas.microsoft.com/office/drawing/2014/main" id="{B6A16A47-18D5-487C-8C03-E201291CE532}"/>
              </a:ext>
            </a:extLst>
          </p:cNvPr>
          <p:cNvPicPr>
            <a:picLocks noChangeAspect="1"/>
          </p:cNvPicPr>
          <p:nvPr/>
        </p:nvPicPr>
        <p:blipFill>
          <a:blip r:embed="rId2"/>
          <a:stretch>
            <a:fillRect/>
          </a:stretch>
        </p:blipFill>
        <p:spPr>
          <a:xfrm>
            <a:off x="8239328" y="365125"/>
            <a:ext cx="3261206" cy="1752898"/>
          </a:xfrm>
          <a:prstGeom prst="rect">
            <a:avLst/>
          </a:prstGeom>
          <a:ln>
            <a:solidFill>
              <a:srgbClr val="FF0000"/>
            </a:solidFill>
          </a:ln>
        </p:spPr>
      </p:pic>
      <p:pic>
        <p:nvPicPr>
          <p:cNvPr id="5" name="Picture 4">
            <a:extLst>
              <a:ext uri="{FF2B5EF4-FFF2-40B4-BE49-F238E27FC236}">
                <a16:creationId xmlns:a16="http://schemas.microsoft.com/office/drawing/2014/main" id="{B854E197-2DF3-4E0B-8863-A4DDCDDEFEE1}"/>
              </a:ext>
            </a:extLst>
          </p:cNvPr>
          <p:cNvPicPr>
            <a:picLocks noChangeAspect="1"/>
          </p:cNvPicPr>
          <p:nvPr/>
        </p:nvPicPr>
        <p:blipFill>
          <a:blip r:embed="rId3"/>
          <a:stretch>
            <a:fillRect/>
          </a:stretch>
        </p:blipFill>
        <p:spPr>
          <a:xfrm>
            <a:off x="6366566" y="1957766"/>
            <a:ext cx="3261206" cy="1751200"/>
          </a:xfrm>
          <a:prstGeom prst="rect">
            <a:avLst/>
          </a:prstGeom>
          <a:ln>
            <a:solidFill>
              <a:srgbClr val="FF0000"/>
            </a:solidFill>
          </a:ln>
        </p:spPr>
      </p:pic>
      <p:pic>
        <p:nvPicPr>
          <p:cNvPr id="6" name="Picture 5">
            <a:extLst>
              <a:ext uri="{FF2B5EF4-FFF2-40B4-BE49-F238E27FC236}">
                <a16:creationId xmlns:a16="http://schemas.microsoft.com/office/drawing/2014/main" id="{1B1083CC-9511-46CB-894B-57A03FDE3309}"/>
              </a:ext>
            </a:extLst>
          </p:cNvPr>
          <p:cNvPicPr>
            <a:picLocks noChangeAspect="1"/>
          </p:cNvPicPr>
          <p:nvPr/>
        </p:nvPicPr>
        <p:blipFill>
          <a:blip r:embed="rId4"/>
          <a:stretch>
            <a:fillRect/>
          </a:stretch>
        </p:blipFill>
        <p:spPr>
          <a:xfrm>
            <a:off x="6575768" y="3976045"/>
            <a:ext cx="5217398" cy="2801634"/>
          </a:xfrm>
          <a:prstGeom prst="rect">
            <a:avLst/>
          </a:prstGeom>
          <a:ln>
            <a:solidFill>
              <a:srgbClr val="FF0000"/>
            </a:solidFill>
          </a:ln>
        </p:spPr>
      </p:pic>
    </p:spTree>
    <p:extLst>
      <p:ext uri="{BB962C8B-B14F-4D97-AF65-F5344CB8AC3E}">
        <p14:creationId xmlns:p14="http://schemas.microsoft.com/office/powerpoint/2010/main" val="420490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pPr algn="ctr"/>
            <a:r>
              <a:rPr lang="en-US" dirty="0"/>
              <a:t>Chat Page Example</a:t>
            </a:r>
          </a:p>
        </p:txBody>
      </p:sp>
      <p:pic>
        <p:nvPicPr>
          <p:cNvPr id="10" name="Picture 9">
            <a:extLst>
              <a:ext uri="{FF2B5EF4-FFF2-40B4-BE49-F238E27FC236}">
                <a16:creationId xmlns:a16="http://schemas.microsoft.com/office/drawing/2014/main" id="{B6A16A47-18D5-487C-8C03-E201291CE532}"/>
              </a:ext>
            </a:extLst>
          </p:cNvPr>
          <p:cNvPicPr>
            <a:picLocks noChangeAspect="1"/>
          </p:cNvPicPr>
          <p:nvPr/>
        </p:nvPicPr>
        <p:blipFill>
          <a:blip r:embed="rId2"/>
          <a:stretch>
            <a:fillRect/>
          </a:stretch>
        </p:blipFill>
        <p:spPr>
          <a:xfrm>
            <a:off x="449344" y="1766085"/>
            <a:ext cx="3225842" cy="1733890"/>
          </a:xfrm>
          <a:prstGeom prst="rect">
            <a:avLst/>
          </a:prstGeom>
          <a:ln>
            <a:solidFill>
              <a:srgbClr val="FF0000"/>
            </a:solidFill>
          </a:ln>
        </p:spPr>
      </p:pic>
      <p:pic>
        <p:nvPicPr>
          <p:cNvPr id="5" name="Picture 4">
            <a:extLst>
              <a:ext uri="{FF2B5EF4-FFF2-40B4-BE49-F238E27FC236}">
                <a16:creationId xmlns:a16="http://schemas.microsoft.com/office/drawing/2014/main" id="{B854E197-2DF3-4E0B-8863-A4DDCDDEFEE1}"/>
              </a:ext>
            </a:extLst>
          </p:cNvPr>
          <p:cNvPicPr>
            <a:picLocks noChangeAspect="1"/>
          </p:cNvPicPr>
          <p:nvPr/>
        </p:nvPicPr>
        <p:blipFill>
          <a:blip r:embed="rId3"/>
          <a:stretch>
            <a:fillRect/>
          </a:stretch>
        </p:blipFill>
        <p:spPr>
          <a:xfrm>
            <a:off x="8124833" y="1766086"/>
            <a:ext cx="3228968" cy="1733889"/>
          </a:xfrm>
          <a:prstGeom prst="rect">
            <a:avLst/>
          </a:prstGeom>
          <a:ln>
            <a:solidFill>
              <a:srgbClr val="FF0000"/>
            </a:solidFill>
          </a:ln>
        </p:spPr>
      </p:pic>
      <p:pic>
        <p:nvPicPr>
          <p:cNvPr id="6" name="Picture 5">
            <a:extLst>
              <a:ext uri="{FF2B5EF4-FFF2-40B4-BE49-F238E27FC236}">
                <a16:creationId xmlns:a16="http://schemas.microsoft.com/office/drawing/2014/main" id="{1B1083CC-9511-46CB-894B-57A03FDE3309}"/>
              </a:ext>
            </a:extLst>
          </p:cNvPr>
          <p:cNvPicPr>
            <a:picLocks noChangeAspect="1"/>
          </p:cNvPicPr>
          <p:nvPr/>
        </p:nvPicPr>
        <p:blipFill>
          <a:blip r:embed="rId4"/>
          <a:stretch>
            <a:fillRect/>
          </a:stretch>
        </p:blipFill>
        <p:spPr>
          <a:xfrm>
            <a:off x="449344" y="4342819"/>
            <a:ext cx="3228971" cy="1733890"/>
          </a:xfrm>
          <a:prstGeom prst="rect">
            <a:avLst/>
          </a:prstGeom>
          <a:ln>
            <a:solidFill>
              <a:srgbClr val="FF0000"/>
            </a:solidFill>
          </a:ln>
        </p:spPr>
      </p:pic>
      <p:sp>
        <p:nvSpPr>
          <p:cNvPr id="8" name="TextBox 7">
            <a:extLst>
              <a:ext uri="{FF2B5EF4-FFF2-40B4-BE49-F238E27FC236}">
                <a16:creationId xmlns:a16="http://schemas.microsoft.com/office/drawing/2014/main" id="{21620E91-C13E-4BB2-8242-DC1B272BA9D0}"/>
              </a:ext>
            </a:extLst>
          </p:cNvPr>
          <p:cNvSpPr txBox="1"/>
          <p:nvPr/>
        </p:nvSpPr>
        <p:spPr>
          <a:xfrm>
            <a:off x="446217" y="3736731"/>
            <a:ext cx="3228970" cy="369332"/>
          </a:xfrm>
          <a:prstGeom prst="rect">
            <a:avLst/>
          </a:prstGeom>
          <a:noFill/>
        </p:spPr>
        <p:txBody>
          <a:bodyPr wrap="square" rtlCol="0">
            <a:spAutoFit/>
          </a:bodyPr>
          <a:lstStyle/>
          <a:p>
            <a:pPr algn="ctr"/>
            <a:r>
              <a:rPr lang="en-US" dirty="0"/>
              <a:t>Step 1</a:t>
            </a:r>
          </a:p>
        </p:txBody>
      </p:sp>
      <p:sp>
        <p:nvSpPr>
          <p:cNvPr id="11" name="TextBox 10">
            <a:extLst>
              <a:ext uri="{FF2B5EF4-FFF2-40B4-BE49-F238E27FC236}">
                <a16:creationId xmlns:a16="http://schemas.microsoft.com/office/drawing/2014/main" id="{57453DA4-4CB6-4BC0-BE37-456A164E6D09}"/>
              </a:ext>
            </a:extLst>
          </p:cNvPr>
          <p:cNvSpPr txBox="1"/>
          <p:nvPr/>
        </p:nvSpPr>
        <p:spPr>
          <a:xfrm>
            <a:off x="8124832" y="3736731"/>
            <a:ext cx="3228968" cy="369332"/>
          </a:xfrm>
          <a:prstGeom prst="rect">
            <a:avLst/>
          </a:prstGeom>
          <a:noFill/>
        </p:spPr>
        <p:txBody>
          <a:bodyPr wrap="square" rtlCol="0">
            <a:spAutoFit/>
          </a:bodyPr>
          <a:lstStyle/>
          <a:p>
            <a:pPr algn="ctr"/>
            <a:r>
              <a:rPr lang="en-US" dirty="0"/>
              <a:t>Step 2</a:t>
            </a:r>
          </a:p>
        </p:txBody>
      </p:sp>
      <p:sp>
        <p:nvSpPr>
          <p:cNvPr id="12" name="TextBox 11">
            <a:extLst>
              <a:ext uri="{FF2B5EF4-FFF2-40B4-BE49-F238E27FC236}">
                <a16:creationId xmlns:a16="http://schemas.microsoft.com/office/drawing/2014/main" id="{FDA235D5-8814-4ED4-8FBC-B2177F1F748A}"/>
              </a:ext>
            </a:extLst>
          </p:cNvPr>
          <p:cNvSpPr txBox="1"/>
          <p:nvPr/>
        </p:nvSpPr>
        <p:spPr>
          <a:xfrm>
            <a:off x="446216" y="6308209"/>
            <a:ext cx="3228970" cy="369332"/>
          </a:xfrm>
          <a:prstGeom prst="rect">
            <a:avLst/>
          </a:prstGeom>
          <a:noFill/>
        </p:spPr>
        <p:txBody>
          <a:bodyPr wrap="square" rtlCol="0">
            <a:spAutoFit/>
          </a:bodyPr>
          <a:lstStyle/>
          <a:p>
            <a:pPr algn="ctr"/>
            <a:r>
              <a:rPr lang="en-US" dirty="0"/>
              <a:t>Step 3</a:t>
            </a:r>
          </a:p>
        </p:txBody>
      </p:sp>
      <p:sp>
        <p:nvSpPr>
          <p:cNvPr id="13" name="TextBox 12">
            <a:extLst>
              <a:ext uri="{FF2B5EF4-FFF2-40B4-BE49-F238E27FC236}">
                <a16:creationId xmlns:a16="http://schemas.microsoft.com/office/drawing/2014/main" id="{1CBAE964-E6D3-4F2E-984E-927025F17CC3}"/>
              </a:ext>
            </a:extLst>
          </p:cNvPr>
          <p:cNvSpPr txBox="1"/>
          <p:nvPr/>
        </p:nvSpPr>
        <p:spPr>
          <a:xfrm>
            <a:off x="8124832" y="6152106"/>
            <a:ext cx="3228970" cy="369332"/>
          </a:xfrm>
          <a:prstGeom prst="rect">
            <a:avLst/>
          </a:prstGeom>
          <a:noFill/>
        </p:spPr>
        <p:txBody>
          <a:bodyPr wrap="square" rtlCol="0">
            <a:spAutoFit/>
          </a:bodyPr>
          <a:lstStyle/>
          <a:p>
            <a:pPr algn="ctr"/>
            <a:r>
              <a:rPr lang="en-US" dirty="0"/>
              <a:t>Step 4</a:t>
            </a:r>
          </a:p>
        </p:txBody>
      </p:sp>
      <p:pic>
        <p:nvPicPr>
          <p:cNvPr id="14" name="Picture 13">
            <a:extLst>
              <a:ext uri="{FF2B5EF4-FFF2-40B4-BE49-F238E27FC236}">
                <a16:creationId xmlns:a16="http://schemas.microsoft.com/office/drawing/2014/main" id="{54FF27F3-005A-4877-8991-35523C6CC47D}"/>
              </a:ext>
            </a:extLst>
          </p:cNvPr>
          <p:cNvPicPr>
            <a:picLocks noChangeAspect="1"/>
          </p:cNvPicPr>
          <p:nvPr/>
        </p:nvPicPr>
        <p:blipFill>
          <a:blip r:embed="rId5"/>
          <a:stretch>
            <a:fillRect/>
          </a:stretch>
        </p:blipFill>
        <p:spPr>
          <a:xfrm>
            <a:off x="8124832" y="4342819"/>
            <a:ext cx="3228972" cy="1733890"/>
          </a:xfrm>
          <a:prstGeom prst="rect">
            <a:avLst/>
          </a:prstGeom>
          <a:ln>
            <a:solidFill>
              <a:srgbClr val="FF0000"/>
            </a:solidFill>
          </a:ln>
        </p:spPr>
      </p:pic>
    </p:spTree>
    <p:extLst>
      <p:ext uri="{BB962C8B-B14F-4D97-AF65-F5344CB8AC3E}">
        <p14:creationId xmlns:p14="http://schemas.microsoft.com/office/powerpoint/2010/main" val="3935589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B2D1-18F7-450F-BAB9-639133F126A0}"/>
              </a:ext>
            </a:extLst>
          </p:cNvPr>
          <p:cNvSpPr>
            <a:spLocks noGrp="1"/>
          </p:cNvSpPr>
          <p:nvPr>
            <p:ph type="title"/>
          </p:nvPr>
        </p:nvSpPr>
        <p:spPr/>
        <p:txBody>
          <a:bodyPr/>
          <a:lstStyle/>
          <a:p>
            <a:r>
              <a:rPr lang="en-US" dirty="0"/>
              <a:t>Reloading Chat Page</a:t>
            </a:r>
          </a:p>
        </p:txBody>
      </p:sp>
      <p:sp>
        <p:nvSpPr>
          <p:cNvPr id="3" name="Content Placeholder 2">
            <a:extLst>
              <a:ext uri="{FF2B5EF4-FFF2-40B4-BE49-F238E27FC236}">
                <a16:creationId xmlns:a16="http://schemas.microsoft.com/office/drawing/2014/main" id="{5AACEC3F-24D1-456D-A268-CBFB921AF972}"/>
              </a:ext>
            </a:extLst>
          </p:cNvPr>
          <p:cNvSpPr>
            <a:spLocks noGrp="1"/>
          </p:cNvSpPr>
          <p:nvPr>
            <p:ph idx="1"/>
          </p:nvPr>
        </p:nvSpPr>
        <p:spPr>
          <a:xfrm>
            <a:off x="838200" y="1825625"/>
            <a:ext cx="4287473" cy="4351338"/>
          </a:xfrm>
        </p:spPr>
        <p:txBody>
          <a:bodyPr>
            <a:normAutofit/>
          </a:bodyPr>
          <a:lstStyle/>
          <a:p>
            <a:r>
              <a:rPr lang="en-US" dirty="0"/>
              <a:t>Refresh the chat page</a:t>
            </a:r>
          </a:p>
          <a:p>
            <a:pPr lvl="1"/>
            <a:r>
              <a:rPr lang="en-US" dirty="0"/>
              <a:t>Should see chat messages reload onto the screen</a:t>
            </a:r>
          </a:p>
        </p:txBody>
      </p:sp>
      <p:pic>
        <p:nvPicPr>
          <p:cNvPr id="4" name="Picture 3">
            <a:extLst>
              <a:ext uri="{FF2B5EF4-FFF2-40B4-BE49-F238E27FC236}">
                <a16:creationId xmlns:a16="http://schemas.microsoft.com/office/drawing/2014/main" id="{DE9FA1B0-7E34-40EA-A369-19B42D2A1687}"/>
              </a:ext>
            </a:extLst>
          </p:cNvPr>
          <p:cNvPicPr>
            <a:picLocks noChangeAspect="1"/>
          </p:cNvPicPr>
          <p:nvPr/>
        </p:nvPicPr>
        <p:blipFill>
          <a:blip r:embed="rId2"/>
          <a:stretch>
            <a:fillRect/>
          </a:stretch>
        </p:blipFill>
        <p:spPr>
          <a:xfrm>
            <a:off x="5628012" y="1825625"/>
            <a:ext cx="5825434" cy="3125103"/>
          </a:xfrm>
          <a:prstGeom prst="rect">
            <a:avLst/>
          </a:prstGeom>
          <a:ln>
            <a:solidFill>
              <a:srgbClr val="FF0000"/>
            </a:solidFill>
          </a:ln>
        </p:spPr>
      </p:pic>
    </p:spTree>
    <p:extLst>
      <p:ext uri="{BB962C8B-B14F-4D97-AF65-F5344CB8AC3E}">
        <p14:creationId xmlns:p14="http://schemas.microsoft.com/office/powerpoint/2010/main" val="136569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8394-2779-4D9C-AFB7-0A8FC6E82FA2}"/>
              </a:ext>
            </a:extLst>
          </p:cNvPr>
          <p:cNvSpPr>
            <a:spLocks noGrp="1"/>
          </p:cNvSpPr>
          <p:nvPr>
            <p:ph type="title"/>
          </p:nvPr>
        </p:nvSpPr>
        <p:spPr/>
        <p:txBody>
          <a:bodyPr/>
          <a:lstStyle/>
          <a:p>
            <a:r>
              <a:rPr lang="en-US" dirty="0"/>
              <a:t>Audio Page</a:t>
            </a:r>
          </a:p>
        </p:txBody>
      </p:sp>
      <p:sp>
        <p:nvSpPr>
          <p:cNvPr id="3" name="Content Placeholder 2">
            <a:extLst>
              <a:ext uri="{FF2B5EF4-FFF2-40B4-BE49-F238E27FC236}">
                <a16:creationId xmlns:a16="http://schemas.microsoft.com/office/drawing/2014/main" id="{5783205A-A926-4B9E-B92F-63FF96D003F5}"/>
              </a:ext>
            </a:extLst>
          </p:cNvPr>
          <p:cNvSpPr>
            <a:spLocks noGrp="1"/>
          </p:cNvSpPr>
          <p:nvPr>
            <p:ph idx="1"/>
          </p:nvPr>
        </p:nvSpPr>
        <p:spPr>
          <a:xfrm>
            <a:off x="838200" y="1825625"/>
            <a:ext cx="4079033" cy="4351338"/>
          </a:xfrm>
        </p:spPr>
        <p:txBody>
          <a:bodyPr/>
          <a:lstStyle/>
          <a:p>
            <a:r>
              <a:rPr lang="en-US" dirty="0"/>
              <a:t>Navigate to </a:t>
            </a:r>
            <a:r>
              <a:rPr lang="en-US" dirty="0">
                <a:hlinkClick r:id="rId2"/>
              </a:rPr>
              <a:t>http://localhost:3000/html/audio.html</a:t>
            </a:r>
            <a:endParaRPr lang="en-US" dirty="0"/>
          </a:p>
          <a:p>
            <a:pPr lvl="1"/>
            <a:r>
              <a:rPr lang="en-US" dirty="0"/>
              <a:t>Loading screen should appear first</a:t>
            </a:r>
          </a:p>
          <a:p>
            <a:pPr lvl="1"/>
            <a:r>
              <a:rPr lang="en-US" dirty="0"/>
              <a:t>Should see title and buttons centered in screen after</a:t>
            </a:r>
          </a:p>
          <a:p>
            <a:pPr lvl="1"/>
            <a:r>
              <a:rPr lang="en-US" dirty="0"/>
              <a:t>Drum beat should start</a:t>
            </a:r>
          </a:p>
        </p:txBody>
      </p:sp>
      <p:pic>
        <p:nvPicPr>
          <p:cNvPr id="5" name="Picture 4">
            <a:extLst>
              <a:ext uri="{FF2B5EF4-FFF2-40B4-BE49-F238E27FC236}">
                <a16:creationId xmlns:a16="http://schemas.microsoft.com/office/drawing/2014/main" id="{F6B9F7FD-EA87-4288-8E80-1088D736072F}"/>
              </a:ext>
            </a:extLst>
          </p:cNvPr>
          <p:cNvPicPr>
            <a:picLocks noChangeAspect="1"/>
          </p:cNvPicPr>
          <p:nvPr/>
        </p:nvPicPr>
        <p:blipFill>
          <a:blip r:embed="rId3"/>
          <a:stretch>
            <a:fillRect/>
          </a:stretch>
        </p:blipFill>
        <p:spPr>
          <a:xfrm>
            <a:off x="5232900" y="1646585"/>
            <a:ext cx="3350435" cy="3564561"/>
          </a:xfrm>
          <a:prstGeom prst="rect">
            <a:avLst/>
          </a:prstGeom>
        </p:spPr>
      </p:pic>
      <p:pic>
        <p:nvPicPr>
          <p:cNvPr id="6" name="Picture 5">
            <a:extLst>
              <a:ext uri="{FF2B5EF4-FFF2-40B4-BE49-F238E27FC236}">
                <a16:creationId xmlns:a16="http://schemas.microsoft.com/office/drawing/2014/main" id="{50D2669B-82A9-499C-96BC-53BD4DAFFF3F}"/>
              </a:ext>
            </a:extLst>
          </p:cNvPr>
          <p:cNvPicPr>
            <a:picLocks noChangeAspect="1"/>
          </p:cNvPicPr>
          <p:nvPr/>
        </p:nvPicPr>
        <p:blipFill>
          <a:blip r:embed="rId4"/>
          <a:stretch>
            <a:fillRect/>
          </a:stretch>
        </p:blipFill>
        <p:spPr>
          <a:xfrm>
            <a:off x="8648731" y="1646853"/>
            <a:ext cx="3350435" cy="3564293"/>
          </a:xfrm>
          <a:prstGeom prst="rect">
            <a:avLst/>
          </a:prstGeom>
        </p:spPr>
      </p:pic>
    </p:spTree>
    <p:extLst>
      <p:ext uri="{BB962C8B-B14F-4D97-AF65-F5344CB8AC3E}">
        <p14:creationId xmlns:p14="http://schemas.microsoft.com/office/powerpoint/2010/main" val="1472147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Audio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10000"/>
          </a:bodyPr>
          <a:lstStyle/>
          <a:p>
            <a:r>
              <a:rPr lang="en-US" dirty="0"/>
              <a:t>Continued</a:t>
            </a:r>
          </a:p>
          <a:p>
            <a:pPr lvl="1"/>
            <a:r>
              <a:rPr lang="en-US" dirty="0"/>
              <a:t>Pressing a button on either tab will play an audio file</a:t>
            </a:r>
          </a:p>
          <a:p>
            <a:pPr lvl="1"/>
            <a:r>
              <a:rPr lang="en-US" dirty="0"/>
              <a:t>Audio files should be played on both tabs</a:t>
            </a:r>
          </a:p>
          <a:p>
            <a:pPr lvl="1"/>
            <a:r>
              <a:rPr lang="en-US" dirty="0"/>
              <a:t>Sound should be in sync no matter how irregular clicks are made</a:t>
            </a:r>
          </a:p>
          <a:p>
            <a:pPr lvl="1"/>
            <a:r>
              <a:rPr lang="en-US" dirty="0"/>
              <a:t>Gain and pan sliders should work</a:t>
            </a:r>
          </a:p>
          <a:p>
            <a:pPr lvl="1"/>
            <a:r>
              <a:rPr lang="en-US" dirty="0"/>
              <a:t>Audio files should not be played to any user outside the jam room.</a:t>
            </a:r>
          </a:p>
        </p:txBody>
      </p:sp>
      <p:pic>
        <p:nvPicPr>
          <p:cNvPr id="6" name="Picture 5">
            <a:extLst>
              <a:ext uri="{FF2B5EF4-FFF2-40B4-BE49-F238E27FC236}">
                <a16:creationId xmlns:a16="http://schemas.microsoft.com/office/drawing/2014/main" id="{3E3BA4A3-175F-4445-BD42-A26BAA9D7602}"/>
              </a:ext>
            </a:extLst>
          </p:cNvPr>
          <p:cNvPicPr>
            <a:picLocks noChangeAspect="1"/>
          </p:cNvPicPr>
          <p:nvPr/>
        </p:nvPicPr>
        <p:blipFill>
          <a:blip r:embed="rId2"/>
          <a:stretch>
            <a:fillRect/>
          </a:stretch>
        </p:blipFill>
        <p:spPr>
          <a:xfrm>
            <a:off x="5592147" y="1825625"/>
            <a:ext cx="6096000" cy="3248904"/>
          </a:xfrm>
          <a:prstGeom prst="rect">
            <a:avLst/>
          </a:prstGeom>
        </p:spPr>
      </p:pic>
    </p:spTree>
    <p:extLst>
      <p:ext uri="{BB962C8B-B14F-4D97-AF65-F5344CB8AC3E}">
        <p14:creationId xmlns:p14="http://schemas.microsoft.com/office/powerpoint/2010/main" val="1490276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92500" lnSpcReduction="20000"/>
          </a:bodyPr>
          <a:lstStyle/>
          <a:p>
            <a:r>
              <a:rPr lang="en-US" dirty="0"/>
              <a:t>Click “Join Jam Room” button on home page.</a:t>
            </a:r>
          </a:p>
          <a:p>
            <a:pPr lvl="1"/>
            <a:r>
              <a:rPr lang="en-US" dirty="0"/>
              <a:t>Should navigate to </a:t>
            </a:r>
            <a:r>
              <a:rPr lang="en-US" dirty="0">
                <a:hlinkClick r:id="rId2"/>
              </a:rPr>
              <a:t>http://localhost:3000/html/join_jam_room.html</a:t>
            </a:r>
            <a:endParaRPr lang="en-US" dirty="0"/>
          </a:p>
          <a:p>
            <a:pPr lvl="1"/>
            <a:r>
              <a:rPr lang="en-US" dirty="0"/>
              <a:t>From top to bottom, should see “Join Jam Room” header, jam room name box with label, joiner username box with label, then “Join” button</a:t>
            </a:r>
          </a:p>
          <a:p>
            <a:pPr lvl="1"/>
            <a:r>
              <a:rPr lang="en-US" dirty="0"/>
              <a:t>Jam room name box should be empty with “Enter name” placeholder.</a:t>
            </a:r>
          </a:p>
          <a:p>
            <a:pPr lvl="1"/>
            <a:r>
              <a:rPr lang="en-US" dirty="0"/>
              <a:t>Joiner username box should be empty with “Enter joiner username” placeholder.</a:t>
            </a:r>
          </a:p>
        </p:txBody>
      </p:sp>
      <p:pic>
        <p:nvPicPr>
          <p:cNvPr id="5" name="Picture 4">
            <a:extLst>
              <a:ext uri="{FF2B5EF4-FFF2-40B4-BE49-F238E27FC236}">
                <a16:creationId xmlns:a16="http://schemas.microsoft.com/office/drawing/2014/main" id="{D79D4121-7BCC-4126-B610-424F4893C0E0}"/>
              </a:ext>
            </a:extLst>
          </p:cNvPr>
          <p:cNvPicPr>
            <a:picLocks noChangeAspect="1"/>
          </p:cNvPicPr>
          <p:nvPr/>
        </p:nvPicPr>
        <p:blipFill>
          <a:blip r:embed="rId3"/>
          <a:stretch>
            <a:fillRect/>
          </a:stretch>
        </p:blipFill>
        <p:spPr>
          <a:xfrm>
            <a:off x="5650147" y="1825625"/>
            <a:ext cx="5703653" cy="3059773"/>
          </a:xfrm>
          <a:prstGeom prst="rect">
            <a:avLst/>
          </a:prstGeom>
          <a:ln>
            <a:solidFill>
              <a:srgbClr val="FF0000"/>
            </a:solidFill>
          </a:ln>
        </p:spPr>
      </p:pic>
    </p:spTree>
    <p:extLst>
      <p:ext uri="{BB962C8B-B14F-4D97-AF65-F5344CB8AC3E}">
        <p14:creationId xmlns:p14="http://schemas.microsoft.com/office/powerpoint/2010/main" val="2206940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Error Messages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77500" lnSpcReduction="20000"/>
          </a:bodyPr>
          <a:lstStyle/>
          <a:p>
            <a:r>
              <a:rPr lang="en-US" dirty="0"/>
              <a:t>Click jam room name box, then joiner username box, then click away.</a:t>
            </a:r>
          </a:p>
          <a:p>
            <a:pPr lvl="1"/>
            <a:r>
              <a:rPr lang="en-US" dirty="0"/>
              <a:t>Should see jam room name and joiner username boxes turn red with red “Jam room name cannot be empty.” and “Joiner username cannot be empty.” messages respectively</a:t>
            </a:r>
          </a:p>
          <a:p>
            <a:r>
              <a:rPr lang="en-US" dirty="0"/>
              <a:t>Refresh the page then click the “Join” button</a:t>
            </a:r>
          </a:p>
          <a:p>
            <a:pPr lvl="1"/>
            <a:r>
              <a:rPr lang="en-US" dirty="0"/>
              <a:t>Should see red error messages again</a:t>
            </a:r>
          </a:p>
          <a:p>
            <a:r>
              <a:rPr lang="en-US" dirty="0"/>
              <a:t>Validation checks for empty jam room name and joiner username boxes should always occur as user releases keyboard keys, the boxes lose focus, and when the “Join” button is clicked.</a:t>
            </a:r>
          </a:p>
        </p:txBody>
      </p:sp>
      <p:sp>
        <p:nvSpPr>
          <p:cNvPr id="6" name="TextBox 5">
            <a:extLst>
              <a:ext uri="{FF2B5EF4-FFF2-40B4-BE49-F238E27FC236}">
                <a16:creationId xmlns:a16="http://schemas.microsoft.com/office/drawing/2014/main" id="{6C408BED-6BC2-4B61-895A-E8EDF3F1C71F}"/>
              </a:ext>
            </a:extLst>
          </p:cNvPr>
          <p:cNvSpPr txBox="1"/>
          <p:nvPr/>
        </p:nvSpPr>
        <p:spPr>
          <a:xfrm>
            <a:off x="5421086" y="4948604"/>
            <a:ext cx="2430445" cy="461665"/>
          </a:xfrm>
          <a:prstGeom prst="rect">
            <a:avLst/>
          </a:prstGeom>
          <a:noFill/>
        </p:spPr>
        <p:txBody>
          <a:bodyPr wrap="square" rtlCol="0">
            <a:spAutoFit/>
          </a:bodyPr>
          <a:lstStyle/>
          <a:p>
            <a:r>
              <a:rPr lang="en-US" sz="2400" dirty="0"/>
              <a:t>All boxes empty</a:t>
            </a:r>
          </a:p>
        </p:txBody>
      </p:sp>
      <p:sp>
        <p:nvSpPr>
          <p:cNvPr id="9" name="TextBox 8">
            <a:extLst>
              <a:ext uri="{FF2B5EF4-FFF2-40B4-BE49-F238E27FC236}">
                <a16:creationId xmlns:a16="http://schemas.microsoft.com/office/drawing/2014/main" id="{D0DE7C07-1C8B-458D-B63B-3CF3C2BAE96A}"/>
              </a:ext>
            </a:extLst>
          </p:cNvPr>
          <p:cNvSpPr txBox="1"/>
          <p:nvPr/>
        </p:nvSpPr>
        <p:spPr>
          <a:xfrm>
            <a:off x="5421086" y="1825625"/>
            <a:ext cx="2307885" cy="830997"/>
          </a:xfrm>
          <a:prstGeom prst="rect">
            <a:avLst/>
          </a:prstGeom>
          <a:noFill/>
        </p:spPr>
        <p:txBody>
          <a:bodyPr wrap="square" rtlCol="0">
            <a:spAutoFit/>
          </a:bodyPr>
          <a:lstStyle/>
          <a:p>
            <a:r>
              <a:rPr lang="en-US" sz="2400" dirty="0"/>
              <a:t>Empty Jam Room Name</a:t>
            </a:r>
          </a:p>
        </p:txBody>
      </p:sp>
      <p:pic>
        <p:nvPicPr>
          <p:cNvPr id="7" name="Picture 6">
            <a:extLst>
              <a:ext uri="{FF2B5EF4-FFF2-40B4-BE49-F238E27FC236}">
                <a16:creationId xmlns:a16="http://schemas.microsoft.com/office/drawing/2014/main" id="{01B448CD-1D05-4B89-B3CF-9CF4D71FCEBD}"/>
              </a:ext>
            </a:extLst>
          </p:cNvPr>
          <p:cNvPicPr>
            <a:picLocks noChangeAspect="1"/>
          </p:cNvPicPr>
          <p:nvPr/>
        </p:nvPicPr>
        <p:blipFill>
          <a:blip r:embed="rId2"/>
          <a:stretch>
            <a:fillRect/>
          </a:stretch>
        </p:blipFill>
        <p:spPr>
          <a:xfrm>
            <a:off x="7674053" y="4256225"/>
            <a:ext cx="4302453" cy="2308087"/>
          </a:xfrm>
          <a:prstGeom prst="rect">
            <a:avLst/>
          </a:prstGeom>
          <a:ln>
            <a:solidFill>
              <a:srgbClr val="FF0000"/>
            </a:solidFill>
          </a:ln>
        </p:spPr>
      </p:pic>
      <p:pic>
        <p:nvPicPr>
          <p:cNvPr id="8" name="Picture 7">
            <a:extLst>
              <a:ext uri="{FF2B5EF4-FFF2-40B4-BE49-F238E27FC236}">
                <a16:creationId xmlns:a16="http://schemas.microsoft.com/office/drawing/2014/main" id="{F4603F5D-1E36-414A-A284-B0F854FEC727}"/>
              </a:ext>
            </a:extLst>
          </p:cNvPr>
          <p:cNvPicPr>
            <a:picLocks noChangeAspect="1"/>
          </p:cNvPicPr>
          <p:nvPr/>
        </p:nvPicPr>
        <p:blipFill>
          <a:blip r:embed="rId3"/>
          <a:stretch>
            <a:fillRect/>
          </a:stretch>
        </p:blipFill>
        <p:spPr>
          <a:xfrm>
            <a:off x="7674052" y="1819413"/>
            <a:ext cx="4302454" cy="2308087"/>
          </a:xfrm>
          <a:prstGeom prst="rect">
            <a:avLst/>
          </a:prstGeom>
          <a:ln>
            <a:solidFill>
              <a:srgbClr val="FF0000"/>
            </a:solidFill>
          </a:ln>
        </p:spPr>
      </p:pic>
    </p:spTree>
    <p:extLst>
      <p:ext uri="{BB962C8B-B14F-4D97-AF65-F5344CB8AC3E}">
        <p14:creationId xmlns:p14="http://schemas.microsoft.com/office/powerpoint/2010/main" val="307500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A237-80A0-4BEF-933F-6287868B410C}"/>
              </a:ext>
            </a:extLst>
          </p:cNvPr>
          <p:cNvSpPr>
            <a:spLocks noGrp="1"/>
          </p:cNvSpPr>
          <p:nvPr>
            <p:ph type="title"/>
          </p:nvPr>
        </p:nvSpPr>
        <p:spPr/>
        <p:txBody>
          <a:bodyPr/>
          <a:lstStyle/>
          <a:p>
            <a:r>
              <a:rPr lang="en-US" dirty="0"/>
              <a:t>Users Page</a:t>
            </a:r>
          </a:p>
        </p:txBody>
      </p:sp>
      <p:sp>
        <p:nvSpPr>
          <p:cNvPr id="3" name="Content Placeholder 2">
            <a:extLst>
              <a:ext uri="{FF2B5EF4-FFF2-40B4-BE49-F238E27FC236}">
                <a16:creationId xmlns:a16="http://schemas.microsoft.com/office/drawing/2014/main" id="{FE07D1AA-C37C-4BB4-AF76-0F64C44A525F}"/>
              </a:ext>
            </a:extLst>
          </p:cNvPr>
          <p:cNvSpPr>
            <a:spLocks noGrp="1"/>
          </p:cNvSpPr>
          <p:nvPr>
            <p:ph idx="1"/>
          </p:nvPr>
        </p:nvSpPr>
        <p:spPr>
          <a:xfrm>
            <a:off x="838200" y="1825625"/>
            <a:ext cx="4983760" cy="4351338"/>
          </a:xfrm>
        </p:spPr>
        <p:txBody>
          <a:bodyPr>
            <a:normAutofit/>
          </a:bodyPr>
          <a:lstStyle/>
          <a:p>
            <a:r>
              <a:rPr lang="en-US" dirty="0"/>
              <a:t>Click “Users” button on home page.</a:t>
            </a:r>
          </a:p>
          <a:p>
            <a:pPr lvl="1"/>
            <a:r>
              <a:rPr lang="en-US" dirty="0"/>
              <a:t>Should navigate to </a:t>
            </a:r>
            <a:r>
              <a:rPr lang="en-US" dirty="0">
                <a:hlinkClick r:id="rId2"/>
              </a:rPr>
              <a:t>http://localhost:3000/html/users.html</a:t>
            </a:r>
            <a:endParaRPr lang="en-US" dirty="0"/>
          </a:p>
          <a:p>
            <a:pPr lvl="1"/>
            <a:r>
              <a:rPr lang="en-US" dirty="0"/>
              <a:t>From top to bottom, should see “Users” header, “Search User” bar, then “Search” button</a:t>
            </a:r>
          </a:p>
          <a:p>
            <a:pPr lvl="1"/>
            <a:r>
              <a:rPr lang="en-US" dirty="0"/>
              <a:t>“Search User” bar should be empty with “Enter username” placeholder.</a:t>
            </a:r>
          </a:p>
        </p:txBody>
      </p:sp>
      <p:pic>
        <p:nvPicPr>
          <p:cNvPr id="4" name="Picture 3">
            <a:extLst>
              <a:ext uri="{FF2B5EF4-FFF2-40B4-BE49-F238E27FC236}">
                <a16:creationId xmlns:a16="http://schemas.microsoft.com/office/drawing/2014/main" id="{1D3EBBB0-EF22-4BB4-9DC5-39F75EAB9A63}"/>
              </a:ext>
            </a:extLst>
          </p:cNvPr>
          <p:cNvPicPr>
            <a:picLocks noChangeAspect="1"/>
          </p:cNvPicPr>
          <p:nvPr/>
        </p:nvPicPr>
        <p:blipFill>
          <a:blip r:embed="rId3"/>
          <a:stretch>
            <a:fillRect/>
          </a:stretch>
        </p:blipFill>
        <p:spPr>
          <a:xfrm>
            <a:off x="6096000" y="1825625"/>
            <a:ext cx="5690616" cy="1097116"/>
          </a:xfrm>
          <a:prstGeom prst="rect">
            <a:avLst/>
          </a:prstGeom>
          <a:ln>
            <a:solidFill>
              <a:srgbClr val="FF0000"/>
            </a:solidFill>
          </a:ln>
        </p:spPr>
      </p:pic>
    </p:spTree>
    <p:extLst>
      <p:ext uri="{BB962C8B-B14F-4D97-AF65-F5344CB8AC3E}">
        <p14:creationId xmlns:p14="http://schemas.microsoft.com/office/powerpoint/2010/main" val="4110866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(Jam Room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a:bodyPr>
          <a:lstStyle/>
          <a:p>
            <a:r>
              <a:rPr lang="en-US" dirty="0"/>
              <a:t>Enter the following values in the jam room joining page:</a:t>
            </a:r>
          </a:p>
          <a:p>
            <a:pPr lvl="1"/>
            <a:r>
              <a:rPr lang="en-US" dirty="0"/>
              <a:t>Jam Room Name: “Singing Tuna” (or other nonexistent jam room in database)</a:t>
            </a:r>
          </a:p>
          <a:p>
            <a:pPr lvl="1"/>
            <a:r>
              <a:rPr lang="en-US" dirty="0"/>
              <a:t>Joiner Username: “tdog191”</a:t>
            </a:r>
          </a:p>
          <a:p>
            <a:r>
              <a:rPr lang="en-US" dirty="0"/>
              <a:t>Should see new page with message “That jam room does not exist.” and “Try Again” button.</a:t>
            </a:r>
          </a:p>
        </p:txBody>
      </p:sp>
      <p:pic>
        <p:nvPicPr>
          <p:cNvPr id="5" name="Picture 4">
            <a:extLst>
              <a:ext uri="{FF2B5EF4-FFF2-40B4-BE49-F238E27FC236}">
                <a16:creationId xmlns:a16="http://schemas.microsoft.com/office/drawing/2014/main" id="{1036D2CA-0ECB-4CC6-8FE3-7F050A227D4B}"/>
              </a:ext>
            </a:extLst>
          </p:cNvPr>
          <p:cNvPicPr>
            <a:picLocks noChangeAspect="1"/>
          </p:cNvPicPr>
          <p:nvPr/>
        </p:nvPicPr>
        <p:blipFill>
          <a:blip r:embed="rId2"/>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4200465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(Joiner Username Does Not Exist)</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20000"/>
          </a:bodyPr>
          <a:lstStyle/>
          <a:p>
            <a:r>
              <a:rPr lang="en-US" dirty="0"/>
              <a:t>Click “Try Again” button</a:t>
            </a:r>
          </a:p>
          <a:p>
            <a:pPr lvl="1"/>
            <a:r>
              <a:rPr lang="en-US" dirty="0"/>
              <a:t>Should navigate to </a:t>
            </a:r>
            <a:r>
              <a:rPr lang="en-US" dirty="0">
                <a:hlinkClick r:id="rId2"/>
              </a:rPr>
              <a:t>http://localhost:3000/html/join_jam_room.html</a:t>
            </a:r>
            <a:endParaRPr lang="en-US" dirty="0"/>
          </a:p>
          <a:p>
            <a:r>
              <a:rPr lang="en-US" dirty="0"/>
              <a:t>Enter the following values in the jam room joining page:</a:t>
            </a:r>
          </a:p>
          <a:p>
            <a:pPr lvl="1"/>
            <a:r>
              <a:rPr lang="en-US" dirty="0"/>
              <a:t>Jam Room Name: “Dancing Tuna Feet” (or other existing jam room in database)</a:t>
            </a:r>
          </a:p>
          <a:p>
            <a:pPr lvl="1"/>
            <a:r>
              <a:rPr lang="en-US" dirty="0"/>
              <a:t>Joiner Username: “salt” (or other nonexistent user in database)</a:t>
            </a:r>
          </a:p>
          <a:p>
            <a:r>
              <a:rPr lang="en-US" dirty="0"/>
              <a:t>Should see new page with message “That joiner username does not exist.” and “Try Again” button.</a:t>
            </a:r>
          </a:p>
        </p:txBody>
      </p:sp>
      <p:pic>
        <p:nvPicPr>
          <p:cNvPr id="5" name="Picture 4">
            <a:extLst>
              <a:ext uri="{FF2B5EF4-FFF2-40B4-BE49-F238E27FC236}">
                <a16:creationId xmlns:a16="http://schemas.microsoft.com/office/drawing/2014/main" id="{43F6B72B-073E-47AB-8E5C-C9B5B09DF466}"/>
              </a:ext>
            </a:extLst>
          </p:cNvPr>
          <p:cNvPicPr>
            <a:picLocks noChangeAspect="1"/>
          </p:cNvPicPr>
          <p:nvPr/>
        </p:nvPicPr>
        <p:blipFill>
          <a:blip r:embed="rId3"/>
          <a:stretch>
            <a:fillRect/>
          </a:stretch>
        </p:blipFill>
        <p:spPr>
          <a:xfrm>
            <a:off x="5833512" y="1825625"/>
            <a:ext cx="5520288" cy="2961405"/>
          </a:xfrm>
          <a:prstGeom prst="rect">
            <a:avLst/>
          </a:prstGeom>
          <a:ln>
            <a:solidFill>
              <a:srgbClr val="FF0000"/>
            </a:solidFill>
          </a:ln>
        </p:spPr>
      </p:pic>
    </p:spTree>
    <p:extLst>
      <p:ext uri="{BB962C8B-B14F-4D97-AF65-F5344CB8AC3E}">
        <p14:creationId xmlns:p14="http://schemas.microsoft.com/office/powerpoint/2010/main" val="36321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F505-6C66-43DD-A624-E0218062F6B7}"/>
              </a:ext>
            </a:extLst>
          </p:cNvPr>
          <p:cNvSpPr>
            <a:spLocks noGrp="1"/>
          </p:cNvSpPr>
          <p:nvPr>
            <p:ph type="title"/>
          </p:nvPr>
        </p:nvSpPr>
        <p:spPr/>
        <p:txBody>
          <a:bodyPr/>
          <a:lstStyle/>
          <a:p>
            <a:r>
              <a:rPr lang="en-US" dirty="0"/>
              <a:t>Join Jam Room Page (Success)</a:t>
            </a:r>
          </a:p>
        </p:txBody>
      </p:sp>
      <p:sp>
        <p:nvSpPr>
          <p:cNvPr id="3" name="Content Placeholder 2">
            <a:extLst>
              <a:ext uri="{FF2B5EF4-FFF2-40B4-BE49-F238E27FC236}">
                <a16:creationId xmlns:a16="http://schemas.microsoft.com/office/drawing/2014/main" id="{EB5B5BBD-ED9A-426B-8A46-E4A2CF0B267D}"/>
              </a:ext>
            </a:extLst>
          </p:cNvPr>
          <p:cNvSpPr>
            <a:spLocks noGrp="1"/>
          </p:cNvSpPr>
          <p:nvPr>
            <p:ph idx="1"/>
          </p:nvPr>
        </p:nvSpPr>
        <p:spPr>
          <a:xfrm>
            <a:off x="838200" y="1825625"/>
            <a:ext cx="4582886" cy="4351338"/>
          </a:xfrm>
        </p:spPr>
        <p:txBody>
          <a:bodyPr>
            <a:normAutofit fontScale="85000" lnSpcReduction="10000"/>
          </a:bodyPr>
          <a:lstStyle/>
          <a:p>
            <a:r>
              <a:rPr lang="en-US" dirty="0"/>
              <a:t>Click “Try Again” button</a:t>
            </a:r>
          </a:p>
          <a:p>
            <a:pPr lvl="1"/>
            <a:r>
              <a:rPr lang="en-US" dirty="0"/>
              <a:t>Should navigate to </a:t>
            </a:r>
            <a:r>
              <a:rPr lang="en-US" dirty="0">
                <a:hlinkClick r:id="rId2"/>
              </a:rPr>
              <a:t>http://localhost:3000/html/join_jam_room.html</a:t>
            </a:r>
            <a:endParaRPr lang="en-US" dirty="0"/>
          </a:p>
          <a:p>
            <a:r>
              <a:rPr lang="en-US" dirty="0"/>
              <a:t>Enter the following values in the jam room joining page:</a:t>
            </a:r>
          </a:p>
          <a:p>
            <a:pPr lvl="1"/>
            <a:r>
              <a:rPr lang="en-US" dirty="0"/>
              <a:t>Jam Room Name: “Dancing Tuna Feet” (or other existing jam room in database)</a:t>
            </a:r>
          </a:p>
          <a:p>
            <a:pPr lvl="1"/>
            <a:r>
              <a:rPr lang="en-US" dirty="0"/>
              <a:t>Joiner Username: “tdog191” (or other existing user in database)</a:t>
            </a:r>
          </a:p>
          <a:p>
            <a:r>
              <a:rPr lang="en-US" dirty="0"/>
              <a:t>Should see new page with message “Successfully joined jam room!” and “Go Back” button.</a:t>
            </a:r>
          </a:p>
        </p:txBody>
      </p:sp>
      <p:pic>
        <p:nvPicPr>
          <p:cNvPr id="5" name="Picture 4">
            <a:extLst>
              <a:ext uri="{FF2B5EF4-FFF2-40B4-BE49-F238E27FC236}">
                <a16:creationId xmlns:a16="http://schemas.microsoft.com/office/drawing/2014/main" id="{0C4F7CDB-C6C4-44E6-96FE-A4DCC64443CF}"/>
              </a:ext>
            </a:extLst>
          </p:cNvPr>
          <p:cNvPicPr>
            <a:picLocks noChangeAspect="1"/>
          </p:cNvPicPr>
          <p:nvPr/>
        </p:nvPicPr>
        <p:blipFill>
          <a:blip r:embed="rId3"/>
          <a:stretch>
            <a:fillRect/>
          </a:stretch>
        </p:blipFill>
        <p:spPr>
          <a:xfrm>
            <a:off x="5833513" y="1825625"/>
            <a:ext cx="5520287" cy="2961404"/>
          </a:xfrm>
          <a:prstGeom prst="rect">
            <a:avLst/>
          </a:prstGeom>
          <a:ln>
            <a:solidFill>
              <a:srgbClr val="FF0000"/>
            </a:solidFill>
          </a:ln>
        </p:spPr>
      </p:pic>
    </p:spTree>
    <p:extLst>
      <p:ext uri="{BB962C8B-B14F-4D97-AF65-F5344CB8AC3E}">
        <p14:creationId xmlns:p14="http://schemas.microsoft.com/office/powerpoint/2010/main" val="355518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Check layout</a:t>
            </a:r>
          </a:p>
          <a:p>
            <a:pPr lvl="1"/>
            <a:r>
              <a:rPr lang="en-US" dirty="0"/>
              <a:t>Jam room title appears</a:t>
            </a:r>
          </a:p>
          <a:p>
            <a:pPr lvl="1"/>
            <a:r>
              <a:rPr lang="en-US" dirty="0"/>
              <a:t>Home and Back button appear</a:t>
            </a:r>
          </a:p>
          <a:p>
            <a:pPr lvl="1"/>
            <a:r>
              <a:rPr lang="en-US" dirty="0"/>
              <a:t>HTML5 Canvas appear</a:t>
            </a:r>
          </a:p>
          <a:p>
            <a:pPr lvl="1"/>
            <a:r>
              <a:rPr lang="en-US" dirty="0"/>
              <a:t>Gain knobs appear</a:t>
            </a:r>
          </a:p>
          <a:p>
            <a:pPr lvl="1"/>
            <a:r>
              <a:rPr lang="en-US" dirty="0"/>
              <a:t>Pan knobs appear</a:t>
            </a:r>
          </a:p>
          <a:p>
            <a:pPr lvl="1"/>
            <a:r>
              <a:rPr lang="en-US" dirty="0"/>
              <a:t>Drum toggles appear</a:t>
            </a:r>
          </a:p>
        </p:txBody>
      </p:sp>
      <p:pic>
        <p:nvPicPr>
          <p:cNvPr id="4" name="Picture 3">
            <a:extLst>
              <a:ext uri="{FF2B5EF4-FFF2-40B4-BE49-F238E27FC236}">
                <a16:creationId xmlns:a16="http://schemas.microsoft.com/office/drawing/2014/main" id="{696CF11B-ED83-4771-AC09-63353861FDBD}"/>
              </a:ext>
            </a:extLst>
          </p:cNvPr>
          <p:cNvPicPr>
            <a:picLocks noChangeAspect="1"/>
          </p:cNvPicPr>
          <p:nvPr/>
        </p:nvPicPr>
        <p:blipFill rotWithShape="1">
          <a:blip r:embed="rId2"/>
          <a:srcRect t="10367"/>
          <a:stretch/>
        </p:blipFill>
        <p:spPr>
          <a:xfrm>
            <a:off x="6096000" y="2164186"/>
            <a:ext cx="5210262" cy="2529627"/>
          </a:xfrm>
          <a:prstGeom prst="rect">
            <a:avLst/>
          </a:prstGeom>
        </p:spPr>
      </p:pic>
    </p:spTree>
    <p:extLst>
      <p:ext uri="{BB962C8B-B14F-4D97-AF65-F5344CB8AC3E}">
        <p14:creationId xmlns:p14="http://schemas.microsoft.com/office/powerpoint/2010/main" val="122671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Test buttons</a:t>
            </a:r>
          </a:p>
          <a:p>
            <a:pPr lvl="1"/>
            <a:r>
              <a:rPr lang="en-US" dirty="0"/>
              <a:t>Home returns to home page</a:t>
            </a:r>
          </a:p>
          <a:p>
            <a:pPr lvl="1"/>
            <a:r>
              <a:rPr lang="en-US" dirty="0"/>
              <a:t>Back returns to last page</a:t>
            </a:r>
          </a:p>
          <a:p>
            <a:r>
              <a:rPr lang="en-US" dirty="0"/>
              <a:t>Test toggles</a:t>
            </a:r>
          </a:p>
          <a:p>
            <a:pPr lvl="1"/>
            <a:r>
              <a:rPr lang="en-US" dirty="0"/>
              <a:t>Turn on and off hats</a:t>
            </a:r>
          </a:p>
          <a:p>
            <a:pPr lvl="1"/>
            <a:r>
              <a:rPr lang="en-US" dirty="0"/>
              <a:t>Turn on and off shakers</a:t>
            </a:r>
          </a:p>
          <a:p>
            <a:pPr lvl="1"/>
            <a:r>
              <a:rPr lang="en-US" dirty="0"/>
              <a:t>Turn on and off congas</a:t>
            </a:r>
          </a:p>
        </p:txBody>
      </p:sp>
      <p:pic>
        <p:nvPicPr>
          <p:cNvPr id="4" name="Picture 3">
            <a:extLst>
              <a:ext uri="{FF2B5EF4-FFF2-40B4-BE49-F238E27FC236}">
                <a16:creationId xmlns:a16="http://schemas.microsoft.com/office/drawing/2014/main" id="{696CF11B-ED83-4771-AC09-63353861FDBD}"/>
              </a:ext>
            </a:extLst>
          </p:cNvPr>
          <p:cNvPicPr>
            <a:picLocks noChangeAspect="1"/>
          </p:cNvPicPr>
          <p:nvPr/>
        </p:nvPicPr>
        <p:blipFill rotWithShape="1">
          <a:blip r:embed="rId2"/>
          <a:srcRect t="10367"/>
          <a:stretch/>
        </p:blipFill>
        <p:spPr>
          <a:xfrm>
            <a:off x="6096000" y="2164186"/>
            <a:ext cx="5210262" cy="2529627"/>
          </a:xfrm>
          <a:prstGeom prst="rect">
            <a:avLst/>
          </a:prstGeom>
        </p:spPr>
      </p:pic>
    </p:spTree>
    <p:extLst>
      <p:ext uri="{BB962C8B-B14F-4D97-AF65-F5344CB8AC3E}">
        <p14:creationId xmlns:p14="http://schemas.microsoft.com/office/powerpoint/2010/main" val="854196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Test canvas</a:t>
            </a:r>
          </a:p>
          <a:p>
            <a:pPr lvl="1"/>
            <a:r>
              <a:rPr lang="en-US" dirty="0"/>
              <a:t>Entering canvas, mouse pointer changes to hand</a:t>
            </a:r>
          </a:p>
          <a:p>
            <a:pPr lvl="1"/>
            <a:r>
              <a:rPr lang="en-US" dirty="0"/>
              <a:t>Leaving canvas, mouse pointer changes back to default</a:t>
            </a:r>
          </a:p>
          <a:p>
            <a:pPr lvl="1"/>
            <a:r>
              <a:rPr lang="en-US" dirty="0"/>
              <a:t>Hovering over a button tile will change its brightness</a:t>
            </a:r>
          </a:p>
          <a:p>
            <a:pPr lvl="2"/>
            <a:r>
              <a:rPr lang="en-US" dirty="0"/>
              <a:t>Smooth fade in and fade out</a:t>
            </a:r>
          </a:p>
        </p:txBody>
      </p:sp>
      <p:pic>
        <p:nvPicPr>
          <p:cNvPr id="4" name="Picture 3">
            <a:extLst>
              <a:ext uri="{FF2B5EF4-FFF2-40B4-BE49-F238E27FC236}">
                <a16:creationId xmlns:a16="http://schemas.microsoft.com/office/drawing/2014/main" id="{696CF11B-ED83-4771-AC09-63353861FDBD}"/>
              </a:ext>
            </a:extLst>
          </p:cNvPr>
          <p:cNvPicPr>
            <a:picLocks noChangeAspect="1"/>
          </p:cNvPicPr>
          <p:nvPr/>
        </p:nvPicPr>
        <p:blipFill rotWithShape="1">
          <a:blip r:embed="rId2"/>
          <a:srcRect t="10367"/>
          <a:stretch/>
        </p:blipFill>
        <p:spPr>
          <a:xfrm>
            <a:off x="6143538" y="729668"/>
            <a:ext cx="5210262" cy="2529627"/>
          </a:xfrm>
          <a:prstGeom prst="rect">
            <a:avLst/>
          </a:prstGeom>
        </p:spPr>
      </p:pic>
      <p:pic>
        <p:nvPicPr>
          <p:cNvPr id="5" name="Picture 4">
            <a:extLst>
              <a:ext uri="{FF2B5EF4-FFF2-40B4-BE49-F238E27FC236}">
                <a16:creationId xmlns:a16="http://schemas.microsoft.com/office/drawing/2014/main" id="{48C586E1-9BF8-40A9-A290-262C4ACE2A22}"/>
              </a:ext>
            </a:extLst>
          </p:cNvPr>
          <p:cNvPicPr>
            <a:picLocks noChangeAspect="1"/>
          </p:cNvPicPr>
          <p:nvPr/>
        </p:nvPicPr>
        <p:blipFill rotWithShape="1">
          <a:blip r:embed="rId3"/>
          <a:srcRect t="10150" r="4037" b="1719"/>
          <a:stretch/>
        </p:blipFill>
        <p:spPr>
          <a:xfrm>
            <a:off x="6143537" y="3429000"/>
            <a:ext cx="5210261" cy="2531685"/>
          </a:xfrm>
          <a:prstGeom prst="rect">
            <a:avLst/>
          </a:prstGeom>
        </p:spPr>
      </p:pic>
    </p:spTree>
    <p:extLst>
      <p:ext uri="{BB962C8B-B14F-4D97-AF65-F5344CB8AC3E}">
        <p14:creationId xmlns:p14="http://schemas.microsoft.com/office/powerpoint/2010/main" val="1920280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Test canvas con.</a:t>
            </a:r>
          </a:p>
          <a:p>
            <a:pPr lvl="1"/>
            <a:r>
              <a:rPr lang="en-US" dirty="0"/>
              <a:t>Clicking a button tile will produce a sound</a:t>
            </a:r>
          </a:p>
          <a:p>
            <a:pPr lvl="1"/>
            <a:r>
              <a:rPr lang="en-US" dirty="0"/>
              <a:t>Hold clicking a button tile will repeatedly produce sounds</a:t>
            </a:r>
          </a:p>
          <a:p>
            <a:pPr lvl="2"/>
            <a:r>
              <a:rPr lang="en-US" dirty="0"/>
              <a:t>Every sound will be on the beat playing 1/8 notes</a:t>
            </a:r>
          </a:p>
          <a:p>
            <a:pPr lvl="1"/>
            <a:r>
              <a:rPr lang="en-US" dirty="0"/>
              <a:t>Holding left click while moving to other tiles will continue to produce sounds</a:t>
            </a:r>
          </a:p>
          <a:p>
            <a:pPr lvl="1"/>
            <a:r>
              <a:rPr lang="en-US" dirty="0"/>
              <a:t>Hold click will persist even if canvas is exited</a:t>
            </a:r>
          </a:p>
        </p:txBody>
      </p:sp>
      <p:pic>
        <p:nvPicPr>
          <p:cNvPr id="4" name="Picture 3">
            <a:extLst>
              <a:ext uri="{FF2B5EF4-FFF2-40B4-BE49-F238E27FC236}">
                <a16:creationId xmlns:a16="http://schemas.microsoft.com/office/drawing/2014/main" id="{696CF11B-ED83-4771-AC09-63353861FDBD}"/>
              </a:ext>
            </a:extLst>
          </p:cNvPr>
          <p:cNvPicPr>
            <a:picLocks noChangeAspect="1"/>
          </p:cNvPicPr>
          <p:nvPr/>
        </p:nvPicPr>
        <p:blipFill rotWithShape="1">
          <a:blip r:embed="rId2"/>
          <a:srcRect t="10367"/>
          <a:stretch/>
        </p:blipFill>
        <p:spPr>
          <a:xfrm>
            <a:off x="6143538" y="729668"/>
            <a:ext cx="5210262" cy="2529627"/>
          </a:xfrm>
          <a:prstGeom prst="rect">
            <a:avLst/>
          </a:prstGeom>
        </p:spPr>
      </p:pic>
      <p:pic>
        <p:nvPicPr>
          <p:cNvPr id="5" name="Picture 4">
            <a:extLst>
              <a:ext uri="{FF2B5EF4-FFF2-40B4-BE49-F238E27FC236}">
                <a16:creationId xmlns:a16="http://schemas.microsoft.com/office/drawing/2014/main" id="{48C586E1-9BF8-40A9-A290-262C4ACE2A22}"/>
              </a:ext>
            </a:extLst>
          </p:cNvPr>
          <p:cNvPicPr>
            <a:picLocks noChangeAspect="1"/>
          </p:cNvPicPr>
          <p:nvPr/>
        </p:nvPicPr>
        <p:blipFill rotWithShape="1">
          <a:blip r:embed="rId3"/>
          <a:srcRect t="10150" r="4037" b="1719"/>
          <a:stretch/>
        </p:blipFill>
        <p:spPr>
          <a:xfrm>
            <a:off x="6143537" y="3429000"/>
            <a:ext cx="5210261" cy="2531685"/>
          </a:xfrm>
          <a:prstGeom prst="rect">
            <a:avLst/>
          </a:prstGeom>
        </p:spPr>
      </p:pic>
    </p:spTree>
    <p:extLst>
      <p:ext uri="{BB962C8B-B14F-4D97-AF65-F5344CB8AC3E}">
        <p14:creationId xmlns:p14="http://schemas.microsoft.com/office/powerpoint/2010/main" val="1945691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Test encoders</a:t>
            </a:r>
          </a:p>
          <a:p>
            <a:pPr lvl="1"/>
            <a:r>
              <a:rPr lang="en-US" dirty="0"/>
              <a:t>Gain knob will change corresponding column’s gain</a:t>
            </a:r>
          </a:p>
          <a:p>
            <a:pPr lvl="2"/>
            <a:r>
              <a:rPr lang="en-US" dirty="0"/>
              <a:t>Logarithmic scaling</a:t>
            </a:r>
          </a:p>
          <a:p>
            <a:pPr lvl="1"/>
            <a:r>
              <a:rPr lang="en-US" dirty="0"/>
              <a:t>Pan knob will change corresponding column’s pan position</a:t>
            </a:r>
          </a:p>
          <a:p>
            <a:pPr lvl="2"/>
            <a:r>
              <a:rPr lang="en-US" dirty="0"/>
              <a:t>Left and right sounding</a:t>
            </a:r>
          </a:p>
          <a:p>
            <a:pPr lvl="1"/>
            <a:r>
              <a:rPr lang="en-US" dirty="0"/>
              <a:t>After changing the gain and pan, play sounds for the corresponding column</a:t>
            </a:r>
          </a:p>
          <a:p>
            <a:pPr lvl="2"/>
            <a:r>
              <a:rPr lang="en-US" dirty="0"/>
              <a:t>Should sound as expected</a:t>
            </a:r>
          </a:p>
        </p:txBody>
      </p:sp>
      <p:pic>
        <p:nvPicPr>
          <p:cNvPr id="4" name="Picture 3">
            <a:extLst>
              <a:ext uri="{FF2B5EF4-FFF2-40B4-BE49-F238E27FC236}">
                <a16:creationId xmlns:a16="http://schemas.microsoft.com/office/drawing/2014/main" id="{696CF11B-ED83-4771-AC09-63353861FDBD}"/>
              </a:ext>
            </a:extLst>
          </p:cNvPr>
          <p:cNvPicPr>
            <a:picLocks noChangeAspect="1"/>
          </p:cNvPicPr>
          <p:nvPr/>
        </p:nvPicPr>
        <p:blipFill rotWithShape="1">
          <a:blip r:embed="rId2"/>
          <a:srcRect t="10367"/>
          <a:stretch/>
        </p:blipFill>
        <p:spPr>
          <a:xfrm>
            <a:off x="6143538" y="729668"/>
            <a:ext cx="5210262" cy="2529627"/>
          </a:xfrm>
          <a:prstGeom prst="rect">
            <a:avLst/>
          </a:prstGeom>
        </p:spPr>
      </p:pic>
      <p:pic>
        <p:nvPicPr>
          <p:cNvPr id="5" name="Picture 4">
            <a:extLst>
              <a:ext uri="{FF2B5EF4-FFF2-40B4-BE49-F238E27FC236}">
                <a16:creationId xmlns:a16="http://schemas.microsoft.com/office/drawing/2014/main" id="{48C586E1-9BF8-40A9-A290-262C4ACE2A22}"/>
              </a:ext>
            </a:extLst>
          </p:cNvPr>
          <p:cNvPicPr>
            <a:picLocks noChangeAspect="1"/>
          </p:cNvPicPr>
          <p:nvPr/>
        </p:nvPicPr>
        <p:blipFill rotWithShape="1">
          <a:blip r:embed="rId3"/>
          <a:srcRect t="10150" r="4037" b="1719"/>
          <a:stretch/>
        </p:blipFill>
        <p:spPr>
          <a:xfrm>
            <a:off x="6143537" y="3429000"/>
            <a:ext cx="5210261" cy="2531685"/>
          </a:xfrm>
          <a:prstGeom prst="rect">
            <a:avLst/>
          </a:prstGeom>
        </p:spPr>
      </p:pic>
    </p:spTree>
    <p:extLst>
      <p:ext uri="{BB962C8B-B14F-4D97-AF65-F5344CB8AC3E}">
        <p14:creationId xmlns:p14="http://schemas.microsoft.com/office/powerpoint/2010/main" val="2044742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858-F2E3-4271-9522-58AE4BFDB261}"/>
              </a:ext>
            </a:extLst>
          </p:cNvPr>
          <p:cNvSpPr>
            <a:spLocks noGrp="1"/>
          </p:cNvSpPr>
          <p:nvPr>
            <p:ph type="title"/>
          </p:nvPr>
        </p:nvSpPr>
        <p:spPr/>
        <p:txBody>
          <a:bodyPr/>
          <a:lstStyle/>
          <a:p>
            <a:r>
              <a:rPr lang="en-US" dirty="0"/>
              <a:t>Audio</a:t>
            </a:r>
          </a:p>
        </p:txBody>
      </p:sp>
      <p:sp>
        <p:nvSpPr>
          <p:cNvPr id="3" name="Content Placeholder 2">
            <a:extLst>
              <a:ext uri="{FF2B5EF4-FFF2-40B4-BE49-F238E27FC236}">
                <a16:creationId xmlns:a16="http://schemas.microsoft.com/office/drawing/2014/main" id="{1E34669F-B590-405D-B68B-F38309DFF153}"/>
              </a:ext>
            </a:extLst>
          </p:cNvPr>
          <p:cNvSpPr>
            <a:spLocks noGrp="1"/>
          </p:cNvSpPr>
          <p:nvPr>
            <p:ph idx="1"/>
          </p:nvPr>
        </p:nvSpPr>
        <p:spPr>
          <a:xfrm>
            <a:off x="838200" y="1825625"/>
            <a:ext cx="5101206" cy="4351338"/>
          </a:xfrm>
        </p:spPr>
        <p:txBody>
          <a:bodyPr/>
          <a:lstStyle/>
          <a:p>
            <a:r>
              <a:rPr lang="en-US" dirty="0"/>
              <a:t>Test multiplayer</a:t>
            </a:r>
          </a:p>
          <a:p>
            <a:pPr lvl="1"/>
            <a:r>
              <a:rPr lang="en-US" dirty="0"/>
              <a:t>Open two tabs (Tab 1, Tab 2)</a:t>
            </a:r>
          </a:p>
          <a:p>
            <a:pPr lvl="1"/>
            <a:r>
              <a:rPr lang="en-US" dirty="0"/>
              <a:t>Clicking on a button tile in Tab 1 will make a sound play in Tab 2 as well as the corresponding tile pulse white</a:t>
            </a:r>
          </a:p>
          <a:p>
            <a:pPr lvl="2"/>
            <a:r>
              <a:rPr lang="en-US" dirty="0"/>
              <a:t>Smooth pulse</a:t>
            </a:r>
          </a:p>
          <a:p>
            <a:pPr lvl="2"/>
            <a:r>
              <a:rPr lang="en-US" dirty="0"/>
              <a:t>Audio should be in sync on Tab 2</a:t>
            </a:r>
          </a:p>
          <a:p>
            <a:pPr lvl="1"/>
            <a:r>
              <a:rPr lang="en-US" dirty="0"/>
              <a:t>Gain, Pan, and Drum toggles work per client</a:t>
            </a:r>
          </a:p>
        </p:txBody>
      </p:sp>
      <p:pic>
        <p:nvPicPr>
          <p:cNvPr id="6" name="Picture 5">
            <a:extLst>
              <a:ext uri="{FF2B5EF4-FFF2-40B4-BE49-F238E27FC236}">
                <a16:creationId xmlns:a16="http://schemas.microsoft.com/office/drawing/2014/main" id="{B41365B6-720A-43E3-AACB-0C5F7DE11657}"/>
              </a:ext>
            </a:extLst>
          </p:cNvPr>
          <p:cNvPicPr>
            <a:picLocks noChangeAspect="1"/>
          </p:cNvPicPr>
          <p:nvPr/>
        </p:nvPicPr>
        <p:blipFill>
          <a:blip r:embed="rId2"/>
          <a:stretch>
            <a:fillRect/>
          </a:stretch>
        </p:blipFill>
        <p:spPr>
          <a:xfrm>
            <a:off x="6449517" y="3815695"/>
            <a:ext cx="4921134" cy="2677180"/>
          </a:xfrm>
          <a:prstGeom prst="rect">
            <a:avLst/>
          </a:prstGeom>
        </p:spPr>
      </p:pic>
      <p:pic>
        <p:nvPicPr>
          <p:cNvPr id="7" name="Picture 6">
            <a:extLst>
              <a:ext uri="{FF2B5EF4-FFF2-40B4-BE49-F238E27FC236}">
                <a16:creationId xmlns:a16="http://schemas.microsoft.com/office/drawing/2014/main" id="{B3C217C7-83A3-4926-8524-F98C49567D13}"/>
              </a:ext>
            </a:extLst>
          </p:cNvPr>
          <p:cNvPicPr>
            <a:picLocks noChangeAspect="1"/>
          </p:cNvPicPr>
          <p:nvPr/>
        </p:nvPicPr>
        <p:blipFill>
          <a:blip r:embed="rId3"/>
          <a:stretch>
            <a:fillRect/>
          </a:stretch>
        </p:blipFill>
        <p:spPr>
          <a:xfrm>
            <a:off x="6466368" y="751820"/>
            <a:ext cx="4904283" cy="2677180"/>
          </a:xfrm>
          <a:prstGeom prst="rect">
            <a:avLst/>
          </a:prstGeom>
        </p:spPr>
      </p:pic>
      <p:sp>
        <p:nvSpPr>
          <p:cNvPr id="8" name="TextBox 7">
            <a:extLst>
              <a:ext uri="{FF2B5EF4-FFF2-40B4-BE49-F238E27FC236}">
                <a16:creationId xmlns:a16="http://schemas.microsoft.com/office/drawing/2014/main" id="{86D634BA-89C7-42A4-AAB7-173FF1D0C8B7}"/>
              </a:ext>
            </a:extLst>
          </p:cNvPr>
          <p:cNvSpPr txBox="1"/>
          <p:nvPr/>
        </p:nvSpPr>
        <p:spPr>
          <a:xfrm>
            <a:off x="6596743" y="365125"/>
            <a:ext cx="681212" cy="369332"/>
          </a:xfrm>
          <a:prstGeom prst="rect">
            <a:avLst/>
          </a:prstGeom>
          <a:noFill/>
        </p:spPr>
        <p:txBody>
          <a:bodyPr wrap="none" rtlCol="0">
            <a:spAutoFit/>
          </a:bodyPr>
          <a:lstStyle/>
          <a:p>
            <a:r>
              <a:rPr lang="en-US" dirty="0"/>
              <a:t>Tab 1</a:t>
            </a:r>
          </a:p>
        </p:txBody>
      </p:sp>
      <p:sp>
        <p:nvSpPr>
          <p:cNvPr id="9" name="TextBox 8">
            <a:extLst>
              <a:ext uri="{FF2B5EF4-FFF2-40B4-BE49-F238E27FC236}">
                <a16:creationId xmlns:a16="http://schemas.microsoft.com/office/drawing/2014/main" id="{FF576EA7-83E6-41AF-832D-66D025BA6569}"/>
              </a:ext>
            </a:extLst>
          </p:cNvPr>
          <p:cNvSpPr txBox="1"/>
          <p:nvPr/>
        </p:nvSpPr>
        <p:spPr>
          <a:xfrm>
            <a:off x="6596743" y="3446363"/>
            <a:ext cx="681212" cy="369332"/>
          </a:xfrm>
          <a:prstGeom prst="rect">
            <a:avLst/>
          </a:prstGeom>
          <a:noFill/>
        </p:spPr>
        <p:txBody>
          <a:bodyPr wrap="none" rtlCol="0">
            <a:spAutoFit/>
          </a:bodyPr>
          <a:lstStyle/>
          <a:p>
            <a:r>
              <a:rPr lang="en-US" dirty="0"/>
              <a:t>Tab 2</a:t>
            </a:r>
          </a:p>
        </p:txBody>
      </p:sp>
    </p:spTree>
    <p:extLst>
      <p:ext uri="{BB962C8B-B14F-4D97-AF65-F5344CB8AC3E}">
        <p14:creationId xmlns:p14="http://schemas.microsoft.com/office/powerpoint/2010/main" val="265925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A237-80A0-4BEF-933F-6287868B410C}"/>
              </a:ext>
            </a:extLst>
          </p:cNvPr>
          <p:cNvSpPr>
            <a:spLocks noGrp="1"/>
          </p:cNvSpPr>
          <p:nvPr>
            <p:ph type="title"/>
          </p:nvPr>
        </p:nvSpPr>
        <p:spPr/>
        <p:txBody>
          <a:bodyPr/>
          <a:lstStyle/>
          <a:p>
            <a:r>
              <a:rPr lang="en-US" dirty="0"/>
              <a:t>User Search</a:t>
            </a:r>
          </a:p>
        </p:txBody>
      </p:sp>
      <p:sp>
        <p:nvSpPr>
          <p:cNvPr id="3" name="Content Placeholder 2">
            <a:extLst>
              <a:ext uri="{FF2B5EF4-FFF2-40B4-BE49-F238E27FC236}">
                <a16:creationId xmlns:a16="http://schemas.microsoft.com/office/drawing/2014/main" id="{FE07D1AA-C37C-4BB4-AF76-0F64C44A525F}"/>
              </a:ext>
            </a:extLst>
          </p:cNvPr>
          <p:cNvSpPr>
            <a:spLocks noGrp="1"/>
          </p:cNvSpPr>
          <p:nvPr>
            <p:ph idx="1"/>
          </p:nvPr>
        </p:nvSpPr>
        <p:spPr>
          <a:xfrm>
            <a:off x="838200" y="1825625"/>
            <a:ext cx="4983760" cy="4351338"/>
          </a:xfrm>
        </p:spPr>
        <p:txBody>
          <a:bodyPr>
            <a:normAutofit fontScale="85000" lnSpcReduction="20000"/>
          </a:bodyPr>
          <a:lstStyle/>
          <a:p>
            <a:r>
              <a:rPr lang="en-US" dirty="0"/>
              <a:t>Enter “t” (or other prefix (ignoring case) of a username in the database) into search bar and click “Search” button.</a:t>
            </a:r>
          </a:p>
          <a:p>
            <a:pPr lvl="1"/>
            <a:r>
              <a:rPr lang="en-US" dirty="0"/>
              <a:t>Should see list of all usernames in database with matching prefixes (ignoring case)</a:t>
            </a:r>
          </a:p>
          <a:p>
            <a:pPr lvl="1"/>
            <a:r>
              <a:rPr lang="en-US" dirty="0"/>
              <a:t>Odd-numbered entries should be colored light-blue while even-numbered entries are colored light-green.</a:t>
            </a:r>
          </a:p>
          <a:p>
            <a:r>
              <a:rPr lang="en-US" dirty="0"/>
              <a:t>Enter “tdog191” (or other username in database) into search bar and click “Search” button.</a:t>
            </a:r>
          </a:p>
          <a:p>
            <a:pPr lvl="1"/>
            <a:r>
              <a:rPr lang="en-US" dirty="0"/>
              <a:t>Old search results should disappear, and the new search results should be displayed.</a:t>
            </a:r>
          </a:p>
        </p:txBody>
      </p:sp>
      <p:pic>
        <p:nvPicPr>
          <p:cNvPr id="6" name="Picture 5">
            <a:extLst>
              <a:ext uri="{FF2B5EF4-FFF2-40B4-BE49-F238E27FC236}">
                <a16:creationId xmlns:a16="http://schemas.microsoft.com/office/drawing/2014/main" id="{009CEE89-719C-47B0-AD68-3014789E91E2}"/>
              </a:ext>
            </a:extLst>
          </p:cNvPr>
          <p:cNvPicPr>
            <a:picLocks noChangeAspect="1"/>
          </p:cNvPicPr>
          <p:nvPr/>
        </p:nvPicPr>
        <p:blipFill>
          <a:blip r:embed="rId2"/>
          <a:stretch>
            <a:fillRect/>
          </a:stretch>
        </p:blipFill>
        <p:spPr>
          <a:xfrm>
            <a:off x="6096000" y="1690688"/>
            <a:ext cx="5690616" cy="1544489"/>
          </a:xfrm>
          <a:prstGeom prst="rect">
            <a:avLst/>
          </a:prstGeom>
          <a:ln>
            <a:solidFill>
              <a:srgbClr val="FF0000"/>
            </a:solidFill>
          </a:ln>
        </p:spPr>
      </p:pic>
      <p:pic>
        <p:nvPicPr>
          <p:cNvPr id="7" name="Picture 6">
            <a:extLst>
              <a:ext uri="{FF2B5EF4-FFF2-40B4-BE49-F238E27FC236}">
                <a16:creationId xmlns:a16="http://schemas.microsoft.com/office/drawing/2014/main" id="{6CD3F2D1-3FD0-49EC-8B33-9CFFD4CDD2AC}"/>
              </a:ext>
            </a:extLst>
          </p:cNvPr>
          <p:cNvPicPr>
            <a:picLocks noChangeAspect="1"/>
          </p:cNvPicPr>
          <p:nvPr/>
        </p:nvPicPr>
        <p:blipFill>
          <a:blip r:embed="rId3"/>
          <a:stretch>
            <a:fillRect/>
          </a:stretch>
        </p:blipFill>
        <p:spPr>
          <a:xfrm>
            <a:off x="6096000" y="4614423"/>
            <a:ext cx="5690616" cy="1105777"/>
          </a:xfrm>
          <a:prstGeom prst="rect">
            <a:avLst/>
          </a:prstGeom>
          <a:ln>
            <a:solidFill>
              <a:srgbClr val="FF0000"/>
            </a:solidFill>
          </a:ln>
        </p:spPr>
      </p:pic>
      <p:sp>
        <p:nvSpPr>
          <p:cNvPr id="8" name="TextBox 7">
            <a:extLst>
              <a:ext uri="{FF2B5EF4-FFF2-40B4-BE49-F238E27FC236}">
                <a16:creationId xmlns:a16="http://schemas.microsoft.com/office/drawing/2014/main" id="{2F71A70E-6F73-40B3-8DE3-8D98DC7C75A1}"/>
              </a:ext>
            </a:extLst>
          </p:cNvPr>
          <p:cNvSpPr txBox="1"/>
          <p:nvPr/>
        </p:nvSpPr>
        <p:spPr>
          <a:xfrm>
            <a:off x="7930662" y="766296"/>
            <a:ext cx="1872762" cy="523220"/>
          </a:xfrm>
          <a:prstGeom prst="rect">
            <a:avLst/>
          </a:prstGeom>
          <a:noFill/>
        </p:spPr>
        <p:txBody>
          <a:bodyPr wrap="square" rtlCol="0">
            <a:spAutoFit/>
          </a:bodyPr>
          <a:lstStyle/>
          <a:p>
            <a:r>
              <a:rPr lang="en-US" sz="2800" dirty="0"/>
              <a:t>First Search</a:t>
            </a:r>
          </a:p>
        </p:txBody>
      </p:sp>
      <p:sp>
        <p:nvSpPr>
          <p:cNvPr id="9" name="TextBox 8">
            <a:extLst>
              <a:ext uri="{FF2B5EF4-FFF2-40B4-BE49-F238E27FC236}">
                <a16:creationId xmlns:a16="http://schemas.microsoft.com/office/drawing/2014/main" id="{0BFE775B-7383-40DF-8FD3-E20577BCFA5F}"/>
              </a:ext>
            </a:extLst>
          </p:cNvPr>
          <p:cNvSpPr txBox="1"/>
          <p:nvPr/>
        </p:nvSpPr>
        <p:spPr>
          <a:xfrm>
            <a:off x="7930662" y="3739684"/>
            <a:ext cx="2329961" cy="523220"/>
          </a:xfrm>
          <a:prstGeom prst="rect">
            <a:avLst/>
          </a:prstGeom>
          <a:noFill/>
        </p:spPr>
        <p:txBody>
          <a:bodyPr wrap="square" rtlCol="0">
            <a:spAutoFit/>
          </a:bodyPr>
          <a:lstStyle/>
          <a:p>
            <a:r>
              <a:rPr lang="en-US" sz="2800" dirty="0"/>
              <a:t>Second Search</a:t>
            </a:r>
          </a:p>
        </p:txBody>
      </p:sp>
    </p:spTree>
    <p:extLst>
      <p:ext uri="{BB962C8B-B14F-4D97-AF65-F5344CB8AC3E}">
        <p14:creationId xmlns:p14="http://schemas.microsoft.com/office/powerpoint/2010/main" val="263430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Profile Page</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lnSpcReduction="10000"/>
          </a:bodyPr>
          <a:lstStyle/>
          <a:p>
            <a:r>
              <a:rPr lang="en-US" dirty="0"/>
              <a:t>Click “tdog191” (or other search result entry on “Users” page).</a:t>
            </a:r>
          </a:p>
          <a:p>
            <a:pPr lvl="1"/>
            <a:r>
              <a:rPr lang="en-US" dirty="0"/>
              <a:t>Should navigate to </a:t>
            </a:r>
            <a:r>
              <a:rPr lang="en-US" dirty="0">
                <a:hlinkClick r:id="rId2"/>
              </a:rPr>
              <a:t>http://localhost:3000/html/profile.html</a:t>
            </a:r>
            <a:endParaRPr lang="en-US" dirty="0"/>
          </a:p>
          <a:p>
            <a:pPr lvl="1"/>
            <a:r>
              <a:rPr lang="en-US" dirty="0"/>
              <a:t>Should see profile page with “Profile”, “Followers”, and “Settings” tabs</a:t>
            </a:r>
          </a:p>
          <a:p>
            <a:pPr lvl="1"/>
            <a:r>
              <a:rPr lang="en-US" dirty="0"/>
              <a:t>Should see user’s profile picture with user’s username underneath</a:t>
            </a:r>
          </a:p>
          <a:p>
            <a:pPr lvl="1"/>
            <a:r>
              <a:rPr lang="en-US" dirty="0"/>
              <a:t>Tabs should be clickable.</a:t>
            </a:r>
          </a:p>
          <a:p>
            <a:pPr lvl="1"/>
            <a:r>
              <a:rPr lang="en-US" dirty="0"/>
              <a:t>Profile page should adjust layout depending on screen orientation.</a:t>
            </a:r>
          </a:p>
          <a:p>
            <a:pPr marL="457200" lvl="1" indent="0">
              <a:buNone/>
            </a:pPr>
            <a:endParaRPr lang="en-US" dirty="0"/>
          </a:p>
        </p:txBody>
      </p:sp>
      <p:sp>
        <p:nvSpPr>
          <p:cNvPr id="8" name="TextBox 7">
            <a:extLst>
              <a:ext uri="{FF2B5EF4-FFF2-40B4-BE49-F238E27FC236}">
                <a16:creationId xmlns:a16="http://schemas.microsoft.com/office/drawing/2014/main" id="{46B0B86E-7D87-414E-9FE4-3EB1FA791CB8}"/>
              </a:ext>
            </a:extLst>
          </p:cNvPr>
          <p:cNvSpPr txBox="1"/>
          <p:nvPr/>
        </p:nvSpPr>
        <p:spPr>
          <a:xfrm>
            <a:off x="10275278" y="5122852"/>
            <a:ext cx="1629508" cy="954107"/>
          </a:xfrm>
          <a:prstGeom prst="rect">
            <a:avLst/>
          </a:prstGeom>
          <a:noFill/>
        </p:spPr>
        <p:txBody>
          <a:bodyPr wrap="square" rtlCol="0">
            <a:spAutoFit/>
          </a:bodyPr>
          <a:lstStyle/>
          <a:p>
            <a:r>
              <a:rPr lang="en-US" sz="2800" dirty="0"/>
              <a:t>Full-Sized Window</a:t>
            </a:r>
          </a:p>
        </p:txBody>
      </p:sp>
      <p:sp>
        <p:nvSpPr>
          <p:cNvPr id="9" name="TextBox 8">
            <a:extLst>
              <a:ext uri="{FF2B5EF4-FFF2-40B4-BE49-F238E27FC236}">
                <a16:creationId xmlns:a16="http://schemas.microsoft.com/office/drawing/2014/main" id="{1108944A-785D-409A-A40A-214DFC9543BF}"/>
              </a:ext>
            </a:extLst>
          </p:cNvPr>
          <p:cNvSpPr txBox="1"/>
          <p:nvPr/>
        </p:nvSpPr>
        <p:spPr>
          <a:xfrm>
            <a:off x="6603024" y="736581"/>
            <a:ext cx="1629508" cy="954107"/>
          </a:xfrm>
          <a:prstGeom prst="rect">
            <a:avLst/>
          </a:prstGeom>
          <a:noFill/>
        </p:spPr>
        <p:txBody>
          <a:bodyPr wrap="square" rtlCol="0">
            <a:spAutoFit/>
          </a:bodyPr>
          <a:lstStyle/>
          <a:p>
            <a:r>
              <a:rPr lang="en-US" sz="2800" dirty="0"/>
              <a:t>Vertical Window</a:t>
            </a:r>
          </a:p>
        </p:txBody>
      </p:sp>
      <p:pic>
        <p:nvPicPr>
          <p:cNvPr id="4" name="Picture 3">
            <a:extLst>
              <a:ext uri="{FF2B5EF4-FFF2-40B4-BE49-F238E27FC236}">
                <a16:creationId xmlns:a16="http://schemas.microsoft.com/office/drawing/2014/main" id="{CC6EB3BF-5A58-4E79-A729-594B563233F4}"/>
              </a:ext>
            </a:extLst>
          </p:cNvPr>
          <p:cNvPicPr>
            <a:picLocks noChangeAspect="1"/>
          </p:cNvPicPr>
          <p:nvPr/>
        </p:nvPicPr>
        <p:blipFill>
          <a:blip r:embed="rId3"/>
          <a:stretch>
            <a:fillRect/>
          </a:stretch>
        </p:blipFill>
        <p:spPr>
          <a:xfrm>
            <a:off x="6182686" y="3858153"/>
            <a:ext cx="4136025" cy="2218805"/>
          </a:xfrm>
          <a:prstGeom prst="rect">
            <a:avLst/>
          </a:prstGeom>
          <a:ln>
            <a:solidFill>
              <a:srgbClr val="FF0000"/>
            </a:solidFill>
          </a:ln>
        </p:spPr>
      </p:pic>
      <p:pic>
        <p:nvPicPr>
          <p:cNvPr id="5" name="Picture 4">
            <a:extLst>
              <a:ext uri="{FF2B5EF4-FFF2-40B4-BE49-F238E27FC236}">
                <a16:creationId xmlns:a16="http://schemas.microsoft.com/office/drawing/2014/main" id="{AE713B85-AE4A-45A6-ACD2-E112F476680B}"/>
              </a:ext>
            </a:extLst>
          </p:cNvPr>
          <p:cNvPicPr>
            <a:picLocks noChangeAspect="1"/>
          </p:cNvPicPr>
          <p:nvPr/>
        </p:nvPicPr>
        <p:blipFill>
          <a:blip r:embed="rId4"/>
          <a:stretch>
            <a:fillRect/>
          </a:stretch>
        </p:blipFill>
        <p:spPr>
          <a:xfrm>
            <a:off x="8520376" y="512061"/>
            <a:ext cx="2833424" cy="3040028"/>
          </a:xfrm>
          <a:prstGeom prst="rect">
            <a:avLst/>
          </a:prstGeom>
          <a:ln>
            <a:solidFill>
              <a:srgbClr val="FF0000"/>
            </a:solidFill>
          </a:ln>
        </p:spPr>
      </p:pic>
    </p:spTree>
    <p:extLst>
      <p:ext uri="{BB962C8B-B14F-4D97-AF65-F5344CB8AC3E}">
        <p14:creationId xmlns:p14="http://schemas.microsoft.com/office/powerpoint/2010/main" val="3641125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Settings Tab</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a:bodyPr>
          <a:lstStyle/>
          <a:p>
            <a:r>
              <a:rPr lang="en-US" dirty="0"/>
              <a:t>Click “Settings” tab on “Profile” page.</a:t>
            </a:r>
          </a:p>
          <a:p>
            <a:pPr lvl="1"/>
            <a:r>
              <a:rPr lang="en-US" dirty="0"/>
              <a:t>Should see dropdown menu with label “Select Profile Image”</a:t>
            </a:r>
          </a:p>
          <a:p>
            <a:pPr lvl="1"/>
            <a:r>
              <a:rPr lang="en-US" dirty="0"/>
              <a:t>Dropdown menu should have image corresponding to profile picture selected by default (“Blue Fish” in examples on this slide).</a:t>
            </a:r>
          </a:p>
          <a:p>
            <a:pPr lvl="1"/>
            <a:r>
              <a:rPr lang="en-US" dirty="0"/>
              <a:t>Dropdown menu should have “Orange Fish”, “Blue Fish”, “Clown Fish”, “Tuna”, “</a:t>
            </a:r>
            <a:r>
              <a:rPr lang="en-US" dirty="0" err="1"/>
              <a:t>JamATuna</a:t>
            </a:r>
            <a:r>
              <a:rPr lang="en-US" dirty="0"/>
              <a:t>”, and “Other” options.</a:t>
            </a:r>
          </a:p>
        </p:txBody>
      </p:sp>
      <p:sp>
        <p:nvSpPr>
          <p:cNvPr id="8" name="TextBox 7">
            <a:extLst>
              <a:ext uri="{FF2B5EF4-FFF2-40B4-BE49-F238E27FC236}">
                <a16:creationId xmlns:a16="http://schemas.microsoft.com/office/drawing/2014/main" id="{46B0B86E-7D87-414E-9FE4-3EB1FA791CB8}"/>
              </a:ext>
            </a:extLst>
          </p:cNvPr>
          <p:cNvSpPr txBox="1"/>
          <p:nvPr/>
        </p:nvSpPr>
        <p:spPr>
          <a:xfrm>
            <a:off x="9546875" y="5538768"/>
            <a:ext cx="1806925" cy="954107"/>
          </a:xfrm>
          <a:prstGeom prst="rect">
            <a:avLst/>
          </a:prstGeom>
          <a:noFill/>
        </p:spPr>
        <p:txBody>
          <a:bodyPr wrap="square" rtlCol="0">
            <a:spAutoFit/>
          </a:bodyPr>
          <a:lstStyle/>
          <a:p>
            <a:r>
              <a:rPr lang="en-US" sz="2800" dirty="0"/>
              <a:t>Dropdown Menu</a:t>
            </a:r>
          </a:p>
        </p:txBody>
      </p:sp>
      <p:sp>
        <p:nvSpPr>
          <p:cNvPr id="9" name="TextBox 8">
            <a:extLst>
              <a:ext uri="{FF2B5EF4-FFF2-40B4-BE49-F238E27FC236}">
                <a16:creationId xmlns:a16="http://schemas.microsoft.com/office/drawing/2014/main" id="{1108944A-785D-409A-A40A-214DFC9543BF}"/>
              </a:ext>
            </a:extLst>
          </p:cNvPr>
          <p:cNvSpPr txBox="1"/>
          <p:nvPr/>
        </p:nvSpPr>
        <p:spPr>
          <a:xfrm>
            <a:off x="5838093" y="736581"/>
            <a:ext cx="1629508" cy="954107"/>
          </a:xfrm>
          <a:prstGeom prst="rect">
            <a:avLst/>
          </a:prstGeom>
          <a:noFill/>
        </p:spPr>
        <p:txBody>
          <a:bodyPr wrap="square" rtlCol="0">
            <a:spAutoFit/>
          </a:bodyPr>
          <a:lstStyle/>
          <a:p>
            <a:r>
              <a:rPr lang="en-US" sz="2800" dirty="0"/>
              <a:t>Settings Tab</a:t>
            </a:r>
          </a:p>
        </p:txBody>
      </p:sp>
      <p:pic>
        <p:nvPicPr>
          <p:cNvPr id="5" name="Picture 4">
            <a:extLst>
              <a:ext uri="{FF2B5EF4-FFF2-40B4-BE49-F238E27FC236}">
                <a16:creationId xmlns:a16="http://schemas.microsoft.com/office/drawing/2014/main" id="{4D4EFFB1-1601-47AD-9969-2E865DDB8F96}"/>
              </a:ext>
            </a:extLst>
          </p:cNvPr>
          <p:cNvPicPr>
            <a:picLocks noChangeAspect="1"/>
          </p:cNvPicPr>
          <p:nvPr/>
        </p:nvPicPr>
        <p:blipFill>
          <a:blip r:embed="rId2"/>
          <a:stretch>
            <a:fillRect/>
          </a:stretch>
        </p:blipFill>
        <p:spPr>
          <a:xfrm>
            <a:off x="7467601" y="540955"/>
            <a:ext cx="3953558" cy="2120919"/>
          </a:xfrm>
          <a:prstGeom prst="rect">
            <a:avLst/>
          </a:prstGeom>
          <a:ln>
            <a:solidFill>
              <a:srgbClr val="FF0000"/>
            </a:solidFill>
          </a:ln>
        </p:spPr>
      </p:pic>
      <p:pic>
        <p:nvPicPr>
          <p:cNvPr id="7" name="Picture 6">
            <a:extLst>
              <a:ext uri="{FF2B5EF4-FFF2-40B4-BE49-F238E27FC236}">
                <a16:creationId xmlns:a16="http://schemas.microsoft.com/office/drawing/2014/main" id="{DFC39058-B012-4E1A-980C-8BE3AF80495E}"/>
              </a:ext>
            </a:extLst>
          </p:cNvPr>
          <p:cNvPicPr>
            <a:picLocks noChangeAspect="1"/>
          </p:cNvPicPr>
          <p:nvPr/>
        </p:nvPicPr>
        <p:blipFill>
          <a:blip r:embed="rId3"/>
          <a:stretch>
            <a:fillRect/>
          </a:stretch>
        </p:blipFill>
        <p:spPr>
          <a:xfrm>
            <a:off x="7585067" y="3923912"/>
            <a:ext cx="3923615" cy="1287340"/>
          </a:xfrm>
          <a:prstGeom prst="rect">
            <a:avLst/>
          </a:prstGeom>
          <a:ln>
            <a:solidFill>
              <a:srgbClr val="FF0000"/>
            </a:solidFill>
          </a:ln>
        </p:spPr>
      </p:pic>
    </p:spTree>
    <p:extLst>
      <p:ext uri="{BB962C8B-B14F-4D97-AF65-F5344CB8AC3E}">
        <p14:creationId xmlns:p14="http://schemas.microsoft.com/office/powerpoint/2010/main" val="358488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Available Profile Pictures</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10515600" cy="2167671"/>
          </a:xfrm>
        </p:spPr>
        <p:txBody>
          <a:bodyPr>
            <a:normAutofit fontScale="92500" lnSpcReduction="20000"/>
          </a:bodyPr>
          <a:lstStyle/>
          <a:p>
            <a:r>
              <a:rPr lang="en-US" dirty="0"/>
              <a:t>Select every option in the “Settings” tab dropdown menu, one-by-one except “Other”.</a:t>
            </a:r>
          </a:p>
          <a:p>
            <a:pPr lvl="1"/>
            <a:r>
              <a:rPr lang="en-US" dirty="0"/>
              <a:t>Profile picture should be updated with the appropriate picture.</a:t>
            </a:r>
          </a:p>
          <a:p>
            <a:pPr lvl="1"/>
            <a:r>
              <a:rPr lang="en-US" dirty="0"/>
              <a:t>If selected option is different from the picture that initially displayed upon loading the profile page, a “Save Changes” button should appear.</a:t>
            </a:r>
          </a:p>
          <a:p>
            <a:pPr lvl="1"/>
            <a:r>
              <a:rPr lang="en-US" dirty="0"/>
              <a:t>If selecting the initial picture after selecting a different picture, the “Save Changes” button should disappear.</a:t>
            </a:r>
          </a:p>
        </p:txBody>
      </p:sp>
      <p:sp>
        <p:nvSpPr>
          <p:cNvPr id="8" name="TextBox 7">
            <a:extLst>
              <a:ext uri="{FF2B5EF4-FFF2-40B4-BE49-F238E27FC236}">
                <a16:creationId xmlns:a16="http://schemas.microsoft.com/office/drawing/2014/main" id="{46B0B86E-7D87-414E-9FE4-3EB1FA791CB8}"/>
              </a:ext>
            </a:extLst>
          </p:cNvPr>
          <p:cNvSpPr txBox="1"/>
          <p:nvPr/>
        </p:nvSpPr>
        <p:spPr>
          <a:xfrm>
            <a:off x="7163768" y="4017426"/>
            <a:ext cx="1806925" cy="523220"/>
          </a:xfrm>
          <a:prstGeom prst="rect">
            <a:avLst/>
          </a:prstGeom>
          <a:noFill/>
        </p:spPr>
        <p:txBody>
          <a:bodyPr wrap="square" rtlCol="0">
            <a:spAutoFit/>
          </a:bodyPr>
          <a:lstStyle/>
          <a:p>
            <a:r>
              <a:rPr lang="en-US" sz="2800" dirty="0"/>
              <a:t>Tuna</a:t>
            </a:r>
          </a:p>
        </p:txBody>
      </p:sp>
      <p:sp>
        <p:nvSpPr>
          <p:cNvPr id="13" name="TextBox 12">
            <a:extLst>
              <a:ext uri="{FF2B5EF4-FFF2-40B4-BE49-F238E27FC236}">
                <a16:creationId xmlns:a16="http://schemas.microsoft.com/office/drawing/2014/main" id="{160E0879-5708-43BA-8811-42120A5810ED}"/>
              </a:ext>
            </a:extLst>
          </p:cNvPr>
          <p:cNvSpPr txBox="1"/>
          <p:nvPr/>
        </p:nvSpPr>
        <p:spPr>
          <a:xfrm>
            <a:off x="9858868" y="3999536"/>
            <a:ext cx="1806925" cy="523220"/>
          </a:xfrm>
          <a:prstGeom prst="rect">
            <a:avLst/>
          </a:prstGeom>
          <a:noFill/>
        </p:spPr>
        <p:txBody>
          <a:bodyPr wrap="square" rtlCol="0">
            <a:spAutoFit/>
          </a:bodyPr>
          <a:lstStyle/>
          <a:p>
            <a:r>
              <a:rPr lang="en-US" sz="2800" dirty="0" err="1"/>
              <a:t>JamATuna</a:t>
            </a:r>
            <a:endParaRPr lang="en-US" sz="2800" dirty="0"/>
          </a:p>
        </p:txBody>
      </p:sp>
      <p:sp>
        <p:nvSpPr>
          <p:cNvPr id="14" name="TextBox 13">
            <a:extLst>
              <a:ext uri="{FF2B5EF4-FFF2-40B4-BE49-F238E27FC236}">
                <a16:creationId xmlns:a16="http://schemas.microsoft.com/office/drawing/2014/main" id="{521E5C74-FF4F-4224-9B9C-A813D920EC88}"/>
              </a:ext>
            </a:extLst>
          </p:cNvPr>
          <p:cNvSpPr txBox="1"/>
          <p:nvPr/>
        </p:nvSpPr>
        <p:spPr>
          <a:xfrm>
            <a:off x="4732648" y="4017426"/>
            <a:ext cx="1806925" cy="523220"/>
          </a:xfrm>
          <a:prstGeom prst="rect">
            <a:avLst/>
          </a:prstGeom>
          <a:noFill/>
        </p:spPr>
        <p:txBody>
          <a:bodyPr wrap="square" rtlCol="0">
            <a:spAutoFit/>
          </a:bodyPr>
          <a:lstStyle/>
          <a:p>
            <a:r>
              <a:rPr lang="en-US" sz="2800" dirty="0"/>
              <a:t>Clown Fish</a:t>
            </a:r>
          </a:p>
        </p:txBody>
      </p:sp>
      <p:sp>
        <p:nvSpPr>
          <p:cNvPr id="15" name="TextBox 14">
            <a:extLst>
              <a:ext uri="{FF2B5EF4-FFF2-40B4-BE49-F238E27FC236}">
                <a16:creationId xmlns:a16="http://schemas.microsoft.com/office/drawing/2014/main" id="{E50B90D6-BBE7-4391-AC13-975A3DA940E7}"/>
              </a:ext>
            </a:extLst>
          </p:cNvPr>
          <p:cNvSpPr txBox="1"/>
          <p:nvPr/>
        </p:nvSpPr>
        <p:spPr>
          <a:xfrm>
            <a:off x="2584124" y="3993296"/>
            <a:ext cx="1806925" cy="523220"/>
          </a:xfrm>
          <a:prstGeom prst="rect">
            <a:avLst/>
          </a:prstGeom>
          <a:noFill/>
        </p:spPr>
        <p:txBody>
          <a:bodyPr wrap="square" rtlCol="0">
            <a:spAutoFit/>
          </a:bodyPr>
          <a:lstStyle/>
          <a:p>
            <a:r>
              <a:rPr lang="en-US" sz="2800" dirty="0"/>
              <a:t>Blue Fish</a:t>
            </a:r>
          </a:p>
        </p:txBody>
      </p:sp>
      <p:sp>
        <p:nvSpPr>
          <p:cNvPr id="16" name="TextBox 15">
            <a:extLst>
              <a:ext uri="{FF2B5EF4-FFF2-40B4-BE49-F238E27FC236}">
                <a16:creationId xmlns:a16="http://schemas.microsoft.com/office/drawing/2014/main" id="{5CE0F64F-FBED-481E-B1B4-C0E9277FCC47}"/>
              </a:ext>
            </a:extLst>
          </p:cNvPr>
          <p:cNvSpPr txBox="1"/>
          <p:nvPr/>
        </p:nvSpPr>
        <p:spPr>
          <a:xfrm>
            <a:off x="254553" y="4017426"/>
            <a:ext cx="1934732" cy="523220"/>
          </a:xfrm>
          <a:prstGeom prst="rect">
            <a:avLst/>
          </a:prstGeom>
          <a:noFill/>
        </p:spPr>
        <p:txBody>
          <a:bodyPr wrap="square" rtlCol="0">
            <a:spAutoFit/>
          </a:bodyPr>
          <a:lstStyle/>
          <a:p>
            <a:r>
              <a:rPr lang="en-US" sz="2800" dirty="0"/>
              <a:t>Orange Fish</a:t>
            </a:r>
          </a:p>
        </p:txBody>
      </p:sp>
      <p:pic>
        <p:nvPicPr>
          <p:cNvPr id="4" name="Picture 3">
            <a:extLst>
              <a:ext uri="{FF2B5EF4-FFF2-40B4-BE49-F238E27FC236}">
                <a16:creationId xmlns:a16="http://schemas.microsoft.com/office/drawing/2014/main" id="{1DF81024-0F8B-45AF-90E8-4305DC7C54D6}"/>
              </a:ext>
            </a:extLst>
          </p:cNvPr>
          <p:cNvPicPr>
            <a:picLocks noChangeAspect="1"/>
          </p:cNvPicPr>
          <p:nvPr/>
        </p:nvPicPr>
        <p:blipFill>
          <a:blip r:embed="rId2"/>
          <a:stretch>
            <a:fillRect/>
          </a:stretch>
        </p:blipFill>
        <p:spPr>
          <a:xfrm>
            <a:off x="2584125" y="4567907"/>
            <a:ext cx="1775108" cy="1904544"/>
          </a:xfrm>
          <a:prstGeom prst="rect">
            <a:avLst/>
          </a:prstGeom>
          <a:ln>
            <a:solidFill>
              <a:srgbClr val="FF0000"/>
            </a:solidFill>
          </a:ln>
        </p:spPr>
      </p:pic>
      <p:pic>
        <p:nvPicPr>
          <p:cNvPr id="9" name="Picture 8">
            <a:extLst>
              <a:ext uri="{FF2B5EF4-FFF2-40B4-BE49-F238E27FC236}">
                <a16:creationId xmlns:a16="http://schemas.microsoft.com/office/drawing/2014/main" id="{7E674869-1997-410C-AD4A-EB77D57AB90E}"/>
              </a:ext>
            </a:extLst>
          </p:cNvPr>
          <p:cNvPicPr>
            <a:picLocks noChangeAspect="1"/>
          </p:cNvPicPr>
          <p:nvPr/>
        </p:nvPicPr>
        <p:blipFill>
          <a:blip r:embed="rId3"/>
          <a:stretch>
            <a:fillRect/>
          </a:stretch>
        </p:blipFill>
        <p:spPr>
          <a:xfrm>
            <a:off x="310546" y="4585640"/>
            <a:ext cx="1744301" cy="1871490"/>
          </a:xfrm>
          <a:prstGeom prst="rect">
            <a:avLst/>
          </a:prstGeom>
          <a:ln>
            <a:solidFill>
              <a:srgbClr val="FF0000"/>
            </a:solidFill>
          </a:ln>
        </p:spPr>
      </p:pic>
      <p:pic>
        <p:nvPicPr>
          <p:cNvPr id="10" name="Picture 9">
            <a:extLst>
              <a:ext uri="{FF2B5EF4-FFF2-40B4-BE49-F238E27FC236}">
                <a16:creationId xmlns:a16="http://schemas.microsoft.com/office/drawing/2014/main" id="{53E217BB-F3E1-4A3E-908F-ECB84FACEDD0}"/>
              </a:ext>
            </a:extLst>
          </p:cNvPr>
          <p:cNvPicPr>
            <a:picLocks noChangeAspect="1"/>
          </p:cNvPicPr>
          <p:nvPr/>
        </p:nvPicPr>
        <p:blipFill>
          <a:blip r:embed="rId4"/>
          <a:stretch>
            <a:fillRect/>
          </a:stretch>
        </p:blipFill>
        <p:spPr>
          <a:xfrm>
            <a:off x="4668221" y="4564776"/>
            <a:ext cx="1775108" cy="1904543"/>
          </a:xfrm>
          <a:prstGeom prst="rect">
            <a:avLst/>
          </a:prstGeom>
          <a:ln>
            <a:solidFill>
              <a:srgbClr val="FF0000"/>
            </a:solidFill>
          </a:ln>
        </p:spPr>
      </p:pic>
      <p:pic>
        <p:nvPicPr>
          <p:cNvPr id="17" name="Picture 16">
            <a:extLst>
              <a:ext uri="{FF2B5EF4-FFF2-40B4-BE49-F238E27FC236}">
                <a16:creationId xmlns:a16="http://schemas.microsoft.com/office/drawing/2014/main" id="{4F8EB759-A3BC-49F3-816C-1063D37BB299}"/>
              </a:ext>
            </a:extLst>
          </p:cNvPr>
          <p:cNvPicPr>
            <a:picLocks noChangeAspect="1"/>
          </p:cNvPicPr>
          <p:nvPr/>
        </p:nvPicPr>
        <p:blipFill>
          <a:blip r:embed="rId5"/>
          <a:stretch>
            <a:fillRect/>
          </a:stretch>
        </p:blipFill>
        <p:spPr>
          <a:xfrm>
            <a:off x="7047269" y="4516517"/>
            <a:ext cx="1808727" cy="1940614"/>
          </a:xfrm>
          <a:prstGeom prst="rect">
            <a:avLst/>
          </a:prstGeom>
          <a:ln>
            <a:solidFill>
              <a:srgbClr val="FF0000"/>
            </a:solidFill>
          </a:ln>
        </p:spPr>
      </p:pic>
      <p:pic>
        <p:nvPicPr>
          <p:cNvPr id="18" name="Picture 17">
            <a:extLst>
              <a:ext uri="{FF2B5EF4-FFF2-40B4-BE49-F238E27FC236}">
                <a16:creationId xmlns:a16="http://schemas.microsoft.com/office/drawing/2014/main" id="{E376863E-B857-4B8F-9574-E53B68C1DDEB}"/>
              </a:ext>
            </a:extLst>
          </p:cNvPr>
          <p:cNvPicPr>
            <a:picLocks noChangeAspect="1"/>
          </p:cNvPicPr>
          <p:nvPr/>
        </p:nvPicPr>
        <p:blipFill>
          <a:blip r:embed="rId6"/>
          <a:stretch>
            <a:fillRect/>
          </a:stretch>
        </p:blipFill>
        <p:spPr>
          <a:xfrm>
            <a:off x="9735303" y="4516515"/>
            <a:ext cx="1808729" cy="1940615"/>
          </a:xfrm>
          <a:prstGeom prst="rect">
            <a:avLst/>
          </a:prstGeom>
          <a:ln>
            <a:solidFill>
              <a:srgbClr val="FF0000"/>
            </a:solidFill>
          </a:ln>
        </p:spPr>
      </p:pic>
    </p:spTree>
    <p:extLst>
      <p:ext uri="{BB962C8B-B14F-4D97-AF65-F5344CB8AC3E}">
        <p14:creationId xmlns:p14="http://schemas.microsoft.com/office/powerpoint/2010/main" val="428555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AE2E-86DB-452D-A0BD-07975F40475E}"/>
              </a:ext>
            </a:extLst>
          </p:cNvPr>
          <p:cNvSpPr>
            <a:spLocks noGrp="1"/>
          </p:cNvSpPr>
          <p:nvPr>
            <p:ph type="title"/>
          </p:nvPr>
        </p:nvSpPr>
        <p:spPr/>
        <p:txBody>
          <a:bodyPr/>
          <a:lstStyle/>
          <a:p>
            <a:r>
              <a:rPr lang="en-US" dirty="0"/>
              <a:t>“Save Changes” Button</a:t>
            </a:r>
          </a:p>
        </p:txBody>
      </p:sp>
      <p:sp>
        <p:nvSpPr>
          <p:cNvPr id="3" name="Content Placeholder 2">
            <a:extLst>
              <a:ext uri="{FF2B5EF4-FFF2-40B4-BE49-F238E27FC236}">
                <a16:creationId xmlns:a16="http://schemas.microsoft.com/office/drawing/2014/main" id="{2153A5CE-75CF-4CD3-ABC1-3FC5B2923528}"/>
              </a:ext>
            </a:extLst>
          </p:cNvPr>
          <p:cNvSpPr>
            <a:spLocks noGrp="1"/>
          </p:cNvSpPr>
          <p:nvPr>
            <p:ph idx="1"/>
          </p:nvPr>
        </p:nvSpPr>
        <p:spPr>
          <a:xfrm>
            <a:off x="838200" y="1825625"/>
            <a:ext cx="5344486" cy="4351338"/>
          </a:xfrm>
        </p:spPr>
        <p:txBody>
          <a:bodyPr>
            <a:normAutofit/>
          </a:bodyPr>
          <a:lstStyle/>
          <a:p>
            <a:r>
              <a:rPr lang="en-US" dirty="0"/>
              <a:t>Select “</a:t>
            </a:r>
            <a:r>
              <a:rPr lang="en-US" dirty="0" err="1"/>
              <a:t>JamATuna</a:t>
            </a:r>
            <a:r>
              <a:rPr lang="en-US" dirty="0"/>
              <a:t>” (or other option different from profile picture initially loaded onto page) then click “Save Changes” button.</a:t>
            </a:r>
          </a:p>
          <a:p>
            <a:pPr lvl="1"/>
            <a:r>
              <a:rPr lang="en-US" dirty="0"/>
              <a:t>Page should refresh with selected picture.</a:t>
            </a:r>
          </a:p>
          <a:p>
            <a:pPr lvl="1"/>
            <a:r>
              <a:rPr lang="en-US" dirty="0"/>
              <a:t>The “Select Profile Image” bar in the “Settings” tab should default to the selected image.</a:t>
            </a:r>
          </a:p>
          <a:p>
            <a:pPr lvl="1"/>
            <a:r>
              <a:rPr lang="en-US" dirty="0"/>
              <a:t>The “Save Changes” button should disappear.</a:t>
            </a:r>
          </a:p>
        </p:txBody>
      </p:sp>
      <p:sp>
        <p:nvSpPr>
          <p:cNvPr id="8" name="TextBox 7">
            <a:extLst>
              <a:ext uri="{FF2B5EF4-FFF2-40B4-BE49-F238E27FC236}">
                <a16:creationId xmlns:a16="http://schemas.microsoft.com/office/drawing/2014/main" id="{46B0B86E-7D87-414E-9FE4-3EB1FA791CB8}"/>
              </a:ext>
            </a:extLst>
          </p:cNvPr>
          <p:cNvSpPr txBox="1"/>
          <p:nvPr/>
        </p:nvSpPr>
        <p:spPr>
          <a:xfrm>
            <a:off x="7517423" y="3326515"/>
            <a:ext cx="3323492" cy="523220"/>
          </a:xfrm>
          <a:prstGeom prst="rect">
            <a:avLst/>
          </a:prstGeom>
          <a:noFill/>
        </p:spPr>
        <p:txBody>
          <a:bodyPr wrap="square" rtlCol="0">
            <a:spAutoFit/>
          </a:bodyPr>
          <a:lstStyle/>
          <a:p>
            <a:r>
              <a:rPr lang="en-US" sz="2800" dirty="0"/>
              <a:t>After Clicking Button</a:t>
            </a:r>
          </a:p>
        </p:txBody>
      </p:sp>
      <p:sp>
        <p:nvSpPr>
          <p:cNvPr id="9" name="TextBox 8">
            <a:extLst>
              <a:ext uri="{FF2B5EF4-FFF2-40B4-BE49-F238E27FC236}">
                <a16:creationId xmlns:a16="http://schemas.microsoft.com/office/drawing/2014/main" id="{1108944A-785D-409A-A40A-214DFC9543BF}"/>
              </a:ext>
            </a:extLst>
          </p:cNvPr>
          <p:cNvSpPr txBox="1"/>
          <p:nvPr/>
        </p:nvSpPr>
        <p:spPr>
          <a:xfrm>
            <a:off x="7517423" y="326996"/>
            <a:ext cx="3552092" cy="523220"/>
          </a:xfrm>
          <a:prstGeom prst="rect">
            <a:avLst/>
          </a:prstGeom>
          <a:noFill/>
        </p:spPr>
        <p:txBody>
          <a:bodyPr wrap="square" rtlCol="0">
            <a:spAutoFit/>
          </a:bodyPr>
          <a:lstStyle/>
          <a:p>
            <a:r>
              <a:rPr lang="en-US" sz="2800" dirty="0"/>
              <a:t>Before Clicking Button</a:t>
            </a:r>
          </a:p>
        </p:txBody>
      </p:sp>
      <p:pic>
        <p:nvPicPr>
          <p:cNvPr id="4" name="Picture 3">
            <a:extLst>
              <a:ext uri="{FF2B5EF4-FFF2-40B4-BE49-F238E27FC236}">
                <a16:creationId xmlns:a16="http://schemas.microsoft.com/office/drawing/2014/main" id="{A796626F-9E17-48A1-B00D-E1E3AF283B99}"/>
              </a:ext>
            </a:extLst>
          </p:cNvPr>
          <p:cNvPicPr>
            <a:picLocks noChangeAspect="1"/>
          </p:cNvPicPr>
          <p:nvPr/>
        </p:nvPicPr>
        <p:blipFill>
          <a:blip r:embed="rId2"/>
          <a:stretch>
            <a:fillRect/>
          </a:stretch>
        </p:blipFill>
        <p:spPr>
          <a:xfrm>
            <a:off x="7433922" y="1027906"/>
            <a:ext cx="3953558" cy="2120919"/>
          </a:xfrm>
          <a:prstGeom prst="rect">
            <a:avLst/>
          </a:prstGeom>
          <a:ln>
            <a:solidFill>
              <a:srgbClr val="FF0000"/>
            </a:solidFill>
          </a:ln>
        </p:spPr>
      </p:pic>
      <p:pic>
        <p:nvPicPr>
          <p:cNvPr id="6" name="Picture 5">
            <a:extLst>
              <a:ext uri="{FF2B5EF4-FFF2-40B4-BE49-F238E27FC236}">
                <a16:creationId xmlns:a16="http://schemas.microsoft.com/office/drawing/2014/main" id="{299E32C9-1859-4DE6-BE0F-AAEBE25CFFC7}"/>
              </a:ext>
            </a:extLst>
          </p:cNvPr>
          <p:cNvPicPr>
            <a:picLocks noChangeAspect="1"/>
          </p:cNvPicPr>
          <p:nvPr/>
        </p:nvPicPr>
        <p:blipFill>
          <a:blip r:embed="rId3"/>
          <a:stretch>
            <a:fillRect/>
          </a:stretch>
        </p:blipFill>
        <p:spPr>
          <a:xfrm>
            <a:off x="7433921" y="4186229"/>
            <a:ext cx="3953558" cy="2120919"/>
          </a:xfrm>
          <a:prstGeom prst="rect">
            <a:avLst/>
          </a:prstGeom>
          <a:ln>
            <a:solidFill>
              <a:srgbClr val="FF0000"/>
            </a:solidFill>
          </a:ln>
        </p:spPr>
      </p:pic>
    </p:spTree>
    <p:extLst>
      <p:ext uri="{BB962C8B-B14F-4D97-AF65-F5344CB8AC3E}">
        <p14:creationId xmlns:p14="http://schemas.microsoft.com/office/powerpoint/2010/main" val="3030774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3756</Words>
  <Application>Microsoft Office PowerPoint</Application>
  <PresentationFormat>Widescreen</PresentationFormat>
  <Paragraphs>339</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Test Plan</vt:lpstr>
      <vt:lpstr>Run Server</vt:lpstr>
      <vt:lpstr>Home Page</vt:lpstr>
      <vt:lpstr>Users Page</vt:lpstr>
      <vt:lpstr>User Search</vt:lpstr>
      <vt:lpstr>Profile Page</vt:lpstr>
      <vt:lpstr>Settings Tab</vt:lpstr>
      <vt:lpstr>Available Profile Pictures</vt:lpstr>
      <vt:lpstr>“Save Changes” Button</vt:lpstr>
      <vt:lpstr>Uploading Profile Pictures</vt:lpstr>
      <vt:lpstr>Login Page</vt:lpstr>
      <vt:lpstr>Login Page Error Messages</vt:lpstr>
      <vt:lpstr>Signup Page</vt:lpstr>
      <vt:lpstr>Signup Page Error Messages</vt:lpstr>
      <vt:lpstr>Signup Page Error Messages Cont.</vt:lpstr>
      <vt:lpstr>Signup Page (Username Already Exists)</vt:lpstr>
      <vt:lpstr>Signup Page (Success)</vt:lpstr>
      <vt:lpstr>Login Page (Username Does Not Exist)</vt:lpstr>
      <vt:lpstr>Login Page (Incorrect Password)</vt:lpstr>
      <vt:lpstr>Login Page (Success)</vt:lpstr>
      <vt:lpstr>Home Page (After Login)</vt:lpstr>
      <vt:lpstr>Jam Rooms Page</vt:lpstr>
      <vt:lpstr>Create Jam Room Page</vt:lpstr>
      <vt:lpstr>Create Jam Room Page Error Messages</vt:lpstr>
      <vt:lpstr>Create Jam Room Page (Jam Room Already Exists)</vt:lpstr>
      <vt:lpstr>Create Jam Room Page (Owner Username Does Not Exist)</vt:lpstr>
      <vt:lpstr>Create Jam Room Page (Success)</vt:lpstr>
      <vt:lpstr>Jam Room Search (Search by Name)</vt:lpstr>
      <vt:lpstr>Jam Room Search (Search by Owner)</vt:lpstr>
      <vt:lpstr>Jam Room Search (Search by Minimum Number of Members)</vt:lpstr>
      <vt:lpstr>Jam Room Page</vt:lpstr>
      <vt:lpstr>Chat Page</vt:lpstr>
      <vt:lpstr>Chat Page Cont.</vt:lpstr>
      <vt:lpstr>Chat Page Example</vt:lpstr>
      <vt:lpstr>Reloading Chat Page</vt:lpstr>
      <vt:lpstr>Audio Page</vt:lpstr>
      <vt:lpstr>Audio Page</vt:lpstr>
      <vt:lpstr>Join Jam Room Page</vt:lpstr>
      <vt:lpstr>Join Jam Room Page Error Messages</vt:lpstr>
      <vt:lpstr>Join Jam Room Page (Jam Room Does Not Exist)</vt:lpstr>
      <vt:lpstr>Join Jam Room Page (Joiner Username Does Not Exist)</vt:lpstr>
      <vt:lpstr>Join Jam Room Page (Success)</vt:lpstr>
      <vt:lpstr>Audio</vt:lpstr>
      <vt:lpstr>Audio</vt:lpstr>
      <vt:lpstr>Audio</vt:lpstr>
      <vt:lpstr>Audio</vt:lpstr>
      <vt:lpstr>Audio</vt:lpstr>
      <vt:lpstr>Audio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Plan</dc:title>
  <dc:creator>Eric Auster</dc:creator>
  <cp:lastModifiedBy>Eric Auster</cp:lastModifiedBy>
  <cp:revision>47</cp:revision>
  <dcterms:created xsi:type="dcterms:W3CDTF">2018-11-13T05:54:09Z</dcterms:created>
  <dcterms:modified xsi:type="dcterms:W3CDTF">2018-12-11T08:34:54Z</dcterms:modified>
</cp:coreProperties>
</file>